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6" r:id="rId3"/>
    <p:sldId id="257" r:id="rId4"/>
    <p:sldId id="346" r:id="rId5"/>
    <p:sldId id="339" r:id="rId6"/>
    <p:sldId id="360" r:id="rId7"/>
    <p:sldId id="391" r:id="rId8"/>
    <p:sldId id="393" r:id="rId9"/>
    <p:sldId id="364" r:id="rId10"/>
    <p:sldId id="366" r:id="rId11"/>
    <p:sldId id="372" r:id="rId12"/>
    <p:sldId id="345" r:id="rId13"/>
    <p:sldId id="395" r:id="rId14"/>
    <p:sldId id="396" r:id="rId15"/>
    <p:sldId id="397" r:id="rId16"/>
    <p:sldId id="406" r:id="rId17"/>
    <p:sldId id="399" r:id="rId18"/>
    <p:sldId id="411" r:id="rId19"/>
    <p:sldId id="412" r:id="rId20"/>
    <p:sldId id="401" r:id="rId21"/>
    <p:sldId id="402" r:id="rId22"/>
    <p:sldId id="403" r:id="rId23"/>
    <p:sldId id="404" r:id="rId24"/>
    <p:sldId id="405" r:id="rId25"/>
    <p:sldId id="382" r:id="rId26"/>
    <p:sldId id="367" r:id="rId27"/>
    <p:sldId id="275" r:id="rId28"/>
    <p:sldId id="297" r:id="rId29"/>
    <p:sldId id="355" r:id="rId30"/>
    <p:sldId id="407" r:id="rId31"/>
    <p:sldId id="353" r:id="rId32"/>
    <p:sldId id="278" r:id="rId33"/>
    <p:sldId id="327" r:id="rId34"/>
    <p:sldId id="298" r:id="rId35"/>
    <p:sldId id="301" r:id="rId36"/>
    <p:sldId id="384" r:id="rId37"/>
    <p:sldId id="385" r:id="rId38"/>
    <p:sldId id="386" r:id="rId39"/>
    <p:sldId id="409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C"/>
    <a:srgbClr val="FEEEE8"/>
    <a:srgbClr val="2D9EE5"/>
    <a:srgbClr val="008080"/>
    <a:srgbClr val="F2FFE5"/>
    <a:srgbClr val="EEF9F4"/>
    <a:srgbClr val="FFFFFF"/>
    <a:srgbClr val="881010"/>
    <a:srgbClr val="00339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3" autoAdjust="0"/>
    <p:restoredTop sz="93034" autoAdjust="0"/>
  </p:normalViewPr>
  <p:slideViewPr>
    <p:cSldViewPr snapToGrid="0">
      <p:cViewPr varScale="1">
        <p:scale>
          <a:sx n="92" d="100"/>
          <a:sy n="92" d="100"/>
        </p:scale>
        <p:origin x="75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CADFCA2-ECE9-4784-B5B4-734DC38F3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6BBE8BA-262D-4A32-AC42-0F7A2A138515}" type="slidenum">
              <a:rPr lang="en-US" sz="1200" smtClean="0">
                <a:latin typeface="Times New Roman" pitchFamily="18" charset="0"/>
              </a:rPr>
              <a:pPr eaLnBrk="1" hangingPunct="1"/>
              <a:t>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For details on remote lecturing:</a:t>
            </a:r>
          </a:p>
          <a:p>
            <a:r>
              <a:rPr lang="en-US" dirty="0"/>
              <a:t>https://docs.google.com/document/d/1mgNl35ji5hykc8BOG2ltT7vEO8r-8WbgbakaHPBYVRU/edit?ts=5e72c360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1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60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ADFCA2-ECE9-4784-B5B4-734DC38F3DF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5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81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20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31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97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6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19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82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0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28FF4BD-C70E-44C0-9341-EC8270F4930B}" type="slidenum">
              <a:rPr lang="en-US" sz="1200" smtClean="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75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69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27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75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7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66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E91C88E-763D-4790-AE73-1066C298753D}" type="slidenum">
              <a:rPr lang="en-US" sz="1200" smtClean="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1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9245307-AE2C-4918-A49C-2B39EA139891}" type="slidenum">
              <a:rPr 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47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79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57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4EB5383-5A9C-4E50-ABAF-9727F4F73F34}" type="slidenum">
              <a:rPr lang="en-US" sz="1200" smtClean="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B724142-724C-49EB-94E6-9E421D66AB85}" type="slidenum">
              <a:rPr lang="en-US" sz="1200" smtClean="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35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CA0C560-B466-4799-BB55-93332A71DE72}" type="slidenum">
              <a:rPr lang="en-US" sz="1200" smtClean="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71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72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FFD88E-89D3-483E-89B2-B07818E174FF}" type="slidenum">
              <a:rPr 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96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80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4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859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42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3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306F69B0-3DBF-4DAA-A95F-FDDFB88DA704}" type="slidenum">
              <a:rPr lang="en-US" sz="1200" smtClean="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5EF8A77-F9FE-466F-BF93-92FFDCCBCCFE}" type="slidenum">
              <a:rPr lang="en-US" sz="1200" smtClean="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72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8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Answer: Roughly N/2 guesses, on average, to guess the user’s word</a:t>
            </a:r>
          </a:p>
        </p:txBody>
      </p:sp>
    </p:spTree>
    <p:extLst>
      <p:ext uri="{BB962C8B-B14F-4D97-AF65-F5344CB8AC3E}">
        <p14:creationId xmlns:p14="http://schemas.microsoft.com/office/powerpoint/2010/main" val="104302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Answer, log (n)     (that’s log with a base of 2)</a:t>
            </a:r>
          </a:p>
          <a:p>
            <a:r>
              <a:rPr lang="en-US"/>
              <a:t>                2</a:t>
            </a:r>
          </a:p>
        </p:txBody>
      </p:sp>
    </p:spTree>
    <p:extLst>
      <p:ext uri="{BB962C8B-B14F-4D97-AF65-F5344CB8AC3E}">
        <p14:creationId xmlns:p14="http://schemas.microsoft.com/office/powerpoint/2010/main" val="2072187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2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977A-B410-4ADF-91C4-BA6B9EF14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39C71-9DAF-4EEF-B6EF-E1E59469A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19621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340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7E00C-F298-4339-9F21-94E815B0B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FE435-2063-4448-9724-4B8B10D68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52400"/>
            <a:ext cx="78486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5C04-BB83-4A50-8BF8-992FDEF1F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8E84-7C17-48F3-9156-5D7B1605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A65DE-8EA3-4C05-839A-995644E45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BCB14-14ED-4B16-909D-8B82A581F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DEDB-268D-455A-97D4-F69C1BF6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128C-DBDD-42E0-B50A-E2EA8E1A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4920-18FA-427B-BA7A-29A187DA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C40-598B-49C5-A332-3F3DDCFC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AB84-4076-4584-AAF0-D70A20460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6B34A-0FA4-4C35-B1D1-668F8EE6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C5F47A4-9D30-4015-9404-1FD19B25E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58003" y="3287802"/>
            <a:ext cx="6866968" cy="2262672"/>
            <a:chOff x="609600" y="3733800"/>
            <a:chExt cx="7793341" cy="2262672"/>
          </a:xfrm>
        </p:grpSpPr>
        <p:sp>
          <p:nvSpPr>
            <p:cNvPr id="3077" name="Text Box 13"/>
            <p:cNvSpPr txBox="1">
              <a:spLocks noChangeArrowheads="1"/>
            </p:cNvSpPr>
            <p:nvPr/>
          </p:nvSpPr>
          <p:spPr bwMode="auto">
            <a:xfrm>
              <a:off x="609600" y="3733800"/>
              <a:ext cx="43356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 smtClean="0"/>
                <a:t>Subject: </a:t>
              </a:r>
              <a:r>
                <a:rPr lang="en-US" dirty="0" smtClean="0">
                  <a:solidFill>
                    <a:srgbClr val="800000"/>
                  </a:solidFill>
                </a:rPr>
                <a:t>Data structures</a:t>
              </a:r>
              <a:endParaRPr lang="en-US" i="1" dirty="0" smtClean="0">
                <a:solidFill>
                  <a:srgbClr val="6600FF"/>
                </a:solidFill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924407" y="5596362"/>
              <a:ext cx="54785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2000" dirty="0"/>
            </a:p>
          </p:txBody>
        </p:sp>
      </p:grpSp>
      <p:sp>
        <p:nvSpPr>
          <p:cNvPr id="3075" name="Text Box 10"/>
          <p:cNvSpPr txBox="1">
            <a:spLocks noChangeArrowheads="1"/>
          </p:cNvSpPr>
          <p:nvPr/>
        </p:nvSpPr>
        <p:spPr bwMode="auto">
          <a:xfrm rot="21181094">
            <a:off x="3495809" y="1784076"/>
            <a:ext cx="2043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2D9EE5"/>
                </a:solidFill>
              </a:rPr>
              <a:t>Lecture #1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Wow! That’s Significant!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762000" y="1295400"/>
            <a:ext cx="758455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L</a:t>
            </a:r>
            <a:r>
              <a:rPr lang="en-US" sz="2600" dirty="0">
                <a:solidFill>
                  <a:srgbClr val="6600CC"/>
                </a:solidFill>
              </a:rPr>
              <a:t>inear search </a:t>
            </a:r>
            <a:r>
              <a:rPr lang="en-US" sz="2600" dirty="0"/>
              <a:t>requires ~</a:t>
            </a:r>
            <a:r>
              <a:rPr lang="en-US" sz="2600" dirty="0">
                <a:solidFill>
                  <a:srgbClr val="FF0000"/>
                </a:solidFill>
              </a:rPr>
              <a:t>50,000</a:t>
            </a:r>
            <a:r>
              <a:rPr lang="en-US" sz="2600" dirty="0">
                <a:solidFill>
                  <a:srgbClr val="6600CC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steps</a:t>
            </a:r>
            <a:r>
              <a:rPr lang="en-US" sz="2600" dirty="0"/>
              <a:t> to guess a word from a </a:t>
            </a:r>
            <a:r>
              <a:rPr lang="en-US" sz="2600" dirty="0">
                <a:solidFill>
                  <a:srgbClr val="FF0000"/>
                </a:solidFill>
              </a:rPr>
              <a:t>100k word dictionary</a:t>
            </a:r>
            <a:r>
              <a:rPr lang="en-US" sz="2600" dirty="0"/>
              <a:t>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373256" y="2394138"/>
            <a:ext cx="836204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But our </a:t>
            </a:r>
            <a:r>
              <a:rPr lang="en-US" sz="2600" dirty="0">
                <a:solidFill>
                  <a:srgbClr val="6600CC"/>
                </a:solidFill>
              </a:rPr>
              <a:t>binary search algorithm</a:t>
            </a:r>
            <a:r>
              <a:rPr lang="en-US" sz="2600" dirty="0"/>
              <a:t> requires just</a:t>
            </a:r>
            <a:r>
              <a:rPr lang="en-US" sz="2600" dirty="0">
                <a:solidFill>
                  <a:srgbClr val="6600CC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17 steps</a:t>
            </a:r>
            <a:r>
              <a:rPr lang="en-US" sz="2600" dirty="0"/>
              <a:t>, on average, to guess the user’s secret word!</a:t>
            </a: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609600" y="5012915"/>
            <a:ext cx="7924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</a:t>
            </a:r>
            <a:r>
              <a:rPr lang="en-US" sz="2800" dirty="0" smtClean="0"/>
              <a:t>DS subject, </a:t>
            </a:r>
            <a:r>
              <a:rPr lang="en-US" sz="2800" dirty="0"/>
              <a:t>you’ll learn: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</a:rPr>
              <a:t>all the major algorithms,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how to analyze them, and</a:t>
            </a:r>
          </a:p>
          <a:p>
            <a:pPr algn="ctr"/>
            <a:r>
              <a:rPr lang="en-US" sz="2800" dirty="0">
                <a:solidFill>
                  <a:srgbClr val="881010"/>
                </a:solidFill>
              </a:rPr>
              <a:t>how to pick the best one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8125FF83-BC16-4D5C-A260-8BBC5BED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38" y="2714366"/>
            <a:ext cx="3554482" cy="251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7" grpId="0"/>
      <p:bldP spid="14643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a fun game!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62" y="1309892"/>
            <a:ext cx="8328042" cy="456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7814" y="6000832"/>
            <a:ext cx="856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guy a </a:t>
            </a:r>
            <a:r>
              <a:rPr lang="en-US" dirty="0">
                <a:solidFill>
                  <a:srgbClr val="0070C0"/>
                </a:solidFill>
              </a:rPr>
              <a:t>programming language inventor</a:t>
            </a:r>
            <a:r>
              <a:rPr lang="en-US" dirty="0"/>
              <a:t>… or a </a:t>
            </a:r>
            <a:r>
              <a:rPr lang="en-US" dirty="0">
                <a:solidFill>
                  <a:srgbClr val="FF0000"/>
                </a:solidFill>
              </a:rPr>
              <a:t>SERIAL KILLER?!?!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9A015E-8A7A-40B4-9C49-DFD15C1D1DC7}"/>
              </a:ext>
            </a:extLst>
          </p:cNvPr>
          <p:cNvSpPr txBox="1"/>
          <p:nvPr/>
        </p:nvSpPr>
        <p:spPr>
          <a:xfrm>
            <a:off x="205883" y="6457890"/>
            <a:ext cx="8686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Killed</a:t>
            </a:r>
            <a:r>
              <a:rPr lang="en-US" sz="1000" baseline="0" dirty="0"/>
              <a:t> 8 women in London, was arrested after new tenants tracing an unpleasant odor peeled off the kitchen wallpaper to reveal a corpse.</a:t>
            </a:r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647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Data Structures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778197"/>
            <a:ext cx="8637769" cy="954088"/>
            <a:chOff x="192" y="684"/>
            <a:chExt cx="5147" cy="601"/>
          </a:xfrm>
        </p:grpSpPr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192" y="684"/>
              <a:ext cx="5147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</a:t>
              </a:r>
              <a:r>
                <a:rPr lang="en-US" sz="2800" dirty="0"/>
                <a:t>A </a:t>
              </a:r>
              <a:r>
                <a:rPr lang="en-US" sz="2800" dirty="0">
                  <a:solidFill>
                    <a:srgbClr val="008080"/>
                  </a:solidFill>
                </a:rPr>
                <a:t>data structure</a:t>
              </a:r>
              <a:r>
                <a:rPr lang="en-US" sz="2800" dirty="0"/>
                <a:t> is the </a:t>
              </a:r>
              <a:r>
                <a:rPr lang="en-US" sz="2800" dirty="0">
                  <a:solidFill>
                    <a:srgbClr val="800000"/>
                  </a:solidFill>
                </a:rPr>
                <a:t>set of variable(s)</a:t>
              </a:r>
              <a:r>
                <a:rPr lang="en-US" sz="2800" dirty="0"/>
                <a:t> </a:t>
              </a:r>
              <a:br>
                <a:rPr lang="en-US" sz="2800" dirty="0"/>
              </a:br>
              <a:r>
                <a:rPr lang="en-US" sz="2800" dirty="0"/>
                <a:t>      that an algorithm uses to solve a problem.</a:t>
              </a:r>
              <a:endParaRPr lang="en-US" sz="2400" dirty="0"/>
            </a:p>
          </p:txBody>
        </p:sp>
        <p:pic>
          <p:nvPicPr>
            <p:cNvPr id="2663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80" y="2077642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Let's consider a data structure to efficiently store </a:t>
            </a:r>
            <a:r>
              <a:rPr lang="en-US" sz="2400" dirty="0">
                <a:solidFill>
                  <a:srgbClr val="FF0000"/>
                </a:solidFill>
              </a:rPr>
              <a:t>millions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FF0000"/>
                </a:solidFill>
              </a:rPr>
              <a:t>DNA sequences</a:t>
            </a:r>
            <a:r>
              <a:rPr lang="en-US" sz="2400" dirty="0"/>
              <a:t> so they can be searched.</a:t>
            </a:r>
          </a:p>
        </p:txBody>
      </p:sp>
      <p:pic>
        <p:nvPicPr>
          <p:cNvPr id="4" name="Picture 3" descr="A close-up of a person's face&#10;&#10;Description automatically generated with low confidence">
            <a:extLst>
              <a:ext uri="{FF2B5EF4-FFF2-40B4-BE49-F238E27FC236}">
                <a16:creationId xmlns="" xmlns:a16="http://schemas.microsoft.com/office/drawing/2014/main" id="{C2D775D6-5E8A-4777-840B-BC534507D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53" y="2917224"/>
            <a:ext cx="1785200" cy="2936345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C50BA2C3-EE78-433B-A208-15204C64895B}"/>
              </a:ext>
            </a:extLst>
          </p:cNvPr>
          <p:cNvSpPr/>
          <p:nvPr/>
        </p:nvSpPr>
        <p:spPr>
          <a:xfrm>
            <a:off x="762000" y="5844557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DNA is made up of four bases: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Adenine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Cytosine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Guanine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Thymine</a:t>
            </a:r>
            <a:r>
              <a:rPr lang="en-US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0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I wanted to store millions of bacterial DNA sequences, each with 10 bases: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67C5F09-A019-45F3-9210-4643FDBC6711}"/>
              </a:ext>
            </a:extLst>
          </p:cNvPr>
          <p:cNvSpPr txBox="1"/>
          <p:nvPr/>
        </p:nvSpPr>
        <p:spPr>
          <a:xfrm>
            <a:off x="3594845" y="1941831"/>
            <a:ext cx="236967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atggacatct</a:t>
            </a:r>
            <a:endParaRPr lang="en-US" sz="2800" dirty="0"/>
          </a:p>
          <a:p>
            <a:pPr algn="ctr"/>
            <a:r>
              <a:rPr lang="en-US" sz="2800" dirty="0" err="1"/>
              <a:t>acattaacga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err="1"/>
              <a:t>caccctcacc</a:t>
            </a:r>
            <a:endParaRPr lang="en-US" sz="2800" dirty="0"/>
          </a:p>
          <a:p>
            <a:pPr algn="ctr"/>
            <a:r>
              <a:rPr lang="en-US" sz="2800" dirty="0" err="1"/>
              <a:t>accgtagaat</a:t>
            </a:r>
            <a:endParaRPr lang="en-US" sz="2800" dirty="0"/>
          </a:p>
          <a:p>
            <a:pPr algn="ctr"/>
            <a:r>
              <a:rPr lang="en-US" sz="2800" dirty="0" err="1"/>
              <a:t>caccccagct</a:t>
            </a:r>
            <a:endParaRPr lang="en-US" sz="2800" dirty="0"/>
          </a:p>
          <a:p>
            <a:pPr algn="ctr"/>
            <a:r>
              <a:rPr lang="en-US" sz="2800" dirty="0" err="1"/>
              <a:t>caccgaaatt</a:t>
            </a:r>
            <a:endParaRPr lang="en-US" sz="2800" dirty="0"/>
          </a:p>
          <a:p>
            <a:pPr algn="ctr"/>
            <a:r>
              <a:rPr lang="en-US" sz="2800" dirty="0"/>
              <a:t>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B5D6D1B-4D60-4754-949B-F33B55AE4673}"/>
              </a:ext>
            </a:extLst>
          </p:cNvPr>
          <p:cNvGrpSpPr/>
          <p:nvPr/>
        </p:nvGrpSpPr>
        <p:grpSpPr>
          <a:xfrm>
            <a:off x="6568329" y="4489698"/>
            <a:ext cx="2617508" cy="2250266"/>
            <a:chOff x="2946587" y="1716616"/>
            <a:chExt cx="2617508" cy="2250266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E7916442-493A-4C1B-81BB-40A6E2BC56D9}"/>
                </a:ext>
              </a:extLst>
            </p:cNvPr>
            <p:cNvSpPr txBox="1"/>
            <p:nvPr/>
          </p:nvSpPr>
          <p:spPr>
            <a:xfrm>
              <a:off x="2946587" y="1716616"/>
              <a:ext cx="261750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Corynebacterium diphtheriae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5345E261-2C75-4F4A-BFC4-DF0562615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5175" y="2524125"/>
              <a:ext cx="2019860" cy="14427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BE7B74C-F800-4ED3-997C-F6BFC8F07241}"/>
              </a:ext>
            </a:extLst>
          </p:cNvPr>
          <p:cNvSpPr/>
          <p:nvPr/>
        </p:nvSpPr>
        <p:spPr>
          <a:xfrm>
            <a:off x="684496" y="5446202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simple data structure </a:t>
            </a:r>
            <a:r>
              <a:rPr lang="en-US" sz="2400" dirty="0"/>
              <a:t>might I use?</a:t>
            </a:r>
          </a:p>
        </p:txBody>
      </p:sp>
    </p:spTree>
    <p:extLst>
      <p:ext uri="{BB962C8B-B14F-4D97-AF65-F5344CB8AC3E}">
        <p14:creationId xmlns:p14="http://schemas.microsoft.com/office/powerpoint/2010/main" val="113631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You could use a </a:t>
            </a:r>
            <a:r>
              <a:rPr lang="en-US" sz="2400" dirty="0">
                <a:solidFill>
                  <a:srgbClr val="C00000"/>
                </a:solidFill>
              </a:rPr>
              <a:t>sorted array</a:t>
            </a:r>
            <a:r>
              <a:rPr lang="en-US" sz="2400" dirty="0"/>
              <a:t> of strings!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6DF0E73-F18A-461A-A4F6-FBF189B78F18}"/>
              </a:ext>
            </a:extLst>
          </p:cNvPr>
          <p:cNvSpPr/>
          <p:nvPr/>
        </p:nvSpPr>
        <p:spPr>
          <a:xfrm>
            <a:off x="488155" y="1378462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string </a:t>
            </a:r>
            <a:r>
              <a:rPr lang="en-US" sz="2400" dirty="0" err="1"/>
              <a:t>dna_seq</a:t>
            </a:r>
            <a:r>
              <a:rPr lang="en-US" sz="2400" dirty="0"/>
              <a:t>[10000000];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Not bad. Given a new sequence, I could use </a:t>
            </a:r>
            <a:r>
              <a:rPr lang="en-US" sz="2400" dirty="0">
                <a:solidFill>
                  <a:srgbClr val="FF0000"/>
                </a:solidFill>
              </a:rPr>
              <a:t>binary search </a:t>
            </a:r>
            <a:r>
              <a:rPr lang="en-US" sz="2400" dirty="0"/>
              <a:t>to determine if its is held in our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313257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374411" y="1068793"/>
            <a:ext cx="8395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Are there any </a:t>
            </a:r>
            <a:r>
              <a:rPr lang="en-US" sz="2400" dirty="0">
                <a:solidFill>
                  <a:srgbClr val="FF0000"/>
                </a:solidFill>
              </a:rPr>
              <a:t>drawbacks</a:t>
            </a:r>
            <a:r>
              <a:rPr lang="en-US" sz="2400" dirty="0"/>
              <a:t> of the array data structure?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If we wanted to add </a:t>
            </a:r>
            <a:r>
              <a:rPr lang="en-US" sz="2400" dirty="0">
                <a:solidFill>
                  <a:srgbClr val="FF0000"/>
                </a:solidFill>
              </a:rPr>
              <a:t>even one </a:t>
            </a:r>
            <a:r>
              <a:rPr lang="en-US" sz="2400">
                <a:solidFill>
                  <a:srgbClr val="FF0000"/>
                </a:solidFill>
              </a:rPr>
              <a:t>new sequence, </a:t>
            </a:r>
            <a:r>
              <a:rPr lang="en-US" sz="2400" dirty="0"/>
              <a:t>we'd have to </a:t>
            </a:r>
            <a:r>
              <a:rPr lang="en-US" sz="2400" dirty="0">
                <a:solidFill>
                  <a:srgbClr val="FF0000"/>
                </a:solidFill>
              </a:rPr>
              <a:t>move millions of items</a:t>
            </a:r>
            <a:r>
              <a:rPr lang="en-US" sz="2400" dirty="0"/>
              <a:t>, and that'd be slow.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CC5F970-45D0-496B-BF6C-8A2B1797EDAF}"/>
              </a:ext>
            </a:extLst>
          </p:cNvPr>
          <p:cNvGrpSpPr/>
          <p:nvPr/>
        </p:nvGrpSpPr>
        <p:grpSpPr>
          <a:xfrm>
            <a:off x="6212540" y="3018115"/>
            <a:ext cx="3307977" cy="675342"/>
            <a:chOff x="6212540" y="3131668"/>
            <a:chExt cx="3307977" cy="675342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753A91B-B689-4CC9-BFA0-264326C63089}"/>
                </a:ext>
              </a:extLst>
            </p:cNvPr>
            <p:cNvSpPr txBox="1"/>
            <p:nvPr/>
          </p:nvSpPr>
          <p:spPr>
            <a:xfrm>
              <a:off x="6911787" y="3131668"/>
              <a:ext cx="26087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 err="1"/>
                <a:t>atgaacatct</a:t>
              </a:r>
              <a:endParaRPr lang="en-US" sz="3200" dirty="0"/>
            </a:p>
          </p:txBody>
        </p:sp>
        <p:sp>
          <p:nvSpPr>
            <p:cNvPr id="7" name="Arrow: Left 6">
              <a:extLst>
                <a:ext uri="{FF2B5EF4-FFF2-40B4-BE49-F238E27FC236}">
                  <a16:creationId xmlns="" xmlns:a16="http://schemas.microsoft.com/office/drawing/2014/main" id="{9242A1FA-ACF2-4ECE-A977-A18A57F20AB1}"/>
                </a:ext>
              </a:extLst>
            </p:cNvPr>
            <p:cNvSpPr/>
            <p:nvPr/>
          </p:nvSpPr>
          <p:spPr>
            <a:xfrm>
              <a:off x="6212540" y="3131668"/>
              <a:ext cx="699247" cy="675342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70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0" y="1068793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Are there any other </a:t>
            </a:r>
            <a:r>
              <a:rPr lang="en-US" sz="2400" dirty="0">
                <a:solidFill>
                  <a:srgbClr val="FF0000"/>
                </a:solidFill>
              </a:rPr>
              <a:t>drawbacks</a:t>
            </a:r>
            <a:r>
              <a:rPr lang="en-US" sz="2400" dirty="0"/>
              <a:t> of the array data structure?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</a:t>
            </a:r>
            <a:r>
              <a:rPr lang="en-US" sz="2400" dirty="0">
                <a:solidFill>
                  <a:srgbClr val="FF0000"/>
                </a:solidFill>
              </a:rPr>
              <a:t>Arrays</a:t>
            </a:r>
            <a:r>
              <a:rPr lang="en-US" sz="2400" dirty="0"/>
              <a:t> have a </a:t>
            </a:r>
            <a:r>
              <a:rPr lang="en-US" sz="2400" dirty="0">
                <a:solidFill>
                  <a:srgbClr val="FF0000"/>
                </a:solidFill>
              </a:rPr>
              <a:t>fixed capacity</a:t>
            </a:r>
            <a:r>
              <a:rPr lang="en-US" sz="2400" dirty="0"/>
              <a:t>, so we're limited in how many DNA sequences we can add!</a:t>
            </a:r>
          </a:p>
        </p:txBody>
      </p:sp>
    </p:spTree>
    <p:extLst>
      <p:ext uri="{BB962C8B-B14F-4D97-AF65-F5344CB8AC3E}">
        <p14:creationId xmlns:p14="http://schemas.microsoft.com/office/powerpoint/2010/main" val="42860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4000" dirty="0"/>
              <a:t>A Better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Instead of an array, let's use a </a:t>
            </a:r>
            <a:r>
              <a:rPr lang="en-US" sz="2400" dirty="0" err="1" smtClean="0">
                <a:solidFill>
                  <a:srgbClr val="00B0F0"/>
                </a:solidFill>
              </a:rPr>
              <a:t>Trie</a:t>
            </a:r>
            <a:r>
              <a:rPr lang="en-US" sz="2400" dirty="0" smtClean="0"/>
              <a:t> </a:t>
            </a:r>
            <a:r>
              <a:rPr lang="en-US" sz="2400" dirty="0"/>
              <a:t>data structure.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A3C96533-76C8-4295-A509-EF746D800A5E}"/>
              </a:ext>
            </a:extLst>
          </p:cNvPr>
          <p:cNvSpPr/>
          <p:nvPr/>
        </p:nvSpPr>
        <p:spPr>
          <a:xfrm>
            <a:off x="493249" y="1435866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 smtClean="0"/>
              <a:t>Trie</a:t>
            </a:r>
            <a:r>
              <a:rPr lang="en-US" sz="2400" dirty="0" smtClean="0"/>
              <a:t> </a:t>
            </a:r>
            <a:r>
              <a:rPr lang="en-US" sz="2400" dirty="0"/>
              <a:t>is just like a </a:t>
            </a:r>
            <a:r>
              <a:rPr lang="en-US" sz="2400" dirty="0">
                <a:solidFill>
                  <a:srgbClr val="00B050"/>
                </a:solidFill>
              </a:rPr>
              <a:t>balanced mobile</a:t>
            </a:r>
            <a:r>
              <a:rPr lang="en-US" sz="2400" dirty="0"/>
              <a:t>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C2CBCF64-8D4D-482D-9511-6EB2551F0305}"/>
              </a:ext>
            </a:extLst>
          </p:cNvPr>
          <p:cNvSpPr/>
          <p:nvPr/>
        </p:nvSpPr>
        <p:spPr>
          <a:xfrm>
            <a:off x="684496" y="57465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Let's see!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9C300AB0-7276-4EE0-BCC2-AE8B9BD668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88" y="2227072"/>
            <a:ext cx="3189941" cy="31899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285FBDF-95B5-4E05-B753-A7F691D59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0" t="2635" r="3150" b="2726"/>
          <a:stretch/>
        </p:blipFill>
        <p:spPr>
          <a:xfrm>
            <a:off x="2916411" y="2243704"/>
            <a:ext cx="3150049" cy="3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9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9" grpId="0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88E33F26-E8DB-4357-91AD-FAD709B0DD85}"/>
              </a:ext>
            </a:extLst>
          </p:cNvPr>
          <p:cNvGrpSpPr/>
          <p:nvPr/>
        </p:nvGrpSpPr>
        <p:grpSpPr>
          <a:xfrm>
            <a:off x="2893950" y="6703567"/>
            <a:ext cx="1974822" cy="328204"/>
            <a:chOff x="2597178" y="2938662"/>
            <a:chExt cx="1632862" cy="328204"/>
          </a:xfrm>
        </p:grpSpPr>
        <p:pic>
          <p:nvPicPr>
            <p:cNvPr id="102" name="Picture 101">
              <a:extLst>
                <a:ext uri="{FF2B5EF4-FFF2-40B4-BE49-F238E27FC236}">
                  <a16:creationId xmlns="" xmlns:a16="http://schemas.microsoft.com/office/drawing/2014/main" id="{C51CE309-AD22-4A20-BD1C-80DF9E50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="" xmlns:a16="http://schemas.microsoft.com/office/drawing/2014/main" id="{485CB3F1-5464-45F8-AA87-FB8073385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60092469-8482-4C9D-A275-AC903758C288}"/>
              </a:ext>
            </a:extLst>
          </p:cNvPr>
          <p:cNvGrpSpPr/>
          <p:nvPr/>
        </p:nvGrpSpPr>
        <p:grpSpPr>
          <a:xfrm>
            <a:off x="3474057" y="5839530"/>
            <a:ext cx="1974822" cy="328204"/>
            <a:chOff x="2597178" y="2938662"/>
            <a:chExt cx="1632862" cy="328204"/>
          </a:xfrm>
        </p:grpSpPr>
        <p:pic>
          <p:nvPicPr>
            <p:cNvPr id="90" name="Picture 89">
              <a:extLst>
                <a:ext uri="{FF2B5EF4-FFF2-40B4-BE49-F238E27FC236}">
                  <a16:creationId xmlns="" xmlns:a16="http://schemas.microsoft.com/office/drawing/2014/main" id="{52FFB16D-B553-4112-9561-79D2CB5E6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="" xmlns:a16="http://schemas.microsoft.com/office/drawing/2014/main" id="{990FDE7F-FBA9-4714-8E71-DFCC55F14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B96C4A42-6DEC-41A1-89BD-23391BB2E096}"/>
              </a:ext>
            </a:extLst>
          </p:cNvPr>
          <p:cNvGrpSpPr/>
          <p:nvPr/>
        </p:nvGrpSpPr>
        <p:grpSpPr>
          <a:xfrm>
            <a:off x="3669527" y="4991390"/>
            <a:ext cx="1974822" cy="328204"/>
            <a:chOff x="2597178" y="2938662"/>
            <a:chExt cx="1632862" cy="328204"/>
          </a:xfrm>
        </p:grpSpPr>
        <p:pic>
          <p:nvPicPr>
            <p:cNvPr id="87" name="Picture 86">
              <a:extLst>
                <a:ext uri="{FF2B5EF4-FFF2-40B4-BE49-F238E27FC236}">
                  <a16:creationId xmlns="" xmlns:a16="http://schemas.microsoft.com/office/drawing/2014/main" id="{B5B31C68-91F5-4F37-AB7C-037AF6C08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="" xmlns:a16="http://schemas.microsoft.com/office/drawing/2014/main" id="{DEC1BC08-BC77-469F-8DED-A06464BBD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7EC4F115-D151-44B6-9170-1795F70087EF}"/>
              </a:ext>
            </a:extLst>
          </p:cNvPr>
          <p:cNvGrpSpPr/>
          <p:nvPr/>
        </p:nvGrpSpPr>
        <p:grpSpPr>
          <a:xfrm>
            <a:off x="4243770" y="4133836"/>
            <a:ext cx="1974822" cy="328204"/>
            <a:chOff x="2597178" y="2938662"/>
            <a:chExt cx="1632862" cy="328204"/>
          </a:xfrm>
        </p:grpSpPr>
        <p:pic>
          <p:nvPicPr>
            <p:cNvPr id="81" name="Picture 80">
              <a:extLst>
                <a:ext uri="{FF2B5EF4-FFF2-40B4-BE49-F238E27FC236}">
                  <a16:creationId xmlns="" xmlns:a16="http://schemas.microsoft.com/office/drawing/2014/main" id="{2F492207-9F9C-4F13-934B-4CBAD40D5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="" xmlns:a16="http://schemas.microsoft.com/office/drawing/2014/main" id="{90BD3E07-C458-4695-A00C-0775C7AAA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CBF2401-9F8D-4F4A-BFBA-F158E00D0A2D}"/>
              </a:ext>
            </a:extLst>
          </p:cNvPr>
          <p:cNvGrpSpPr/>
          <p:nvPr/>
        </p:nvGrpSpPr>
        <p:grpSpPr>
          <a:xfrm>
            <a:off x="4031734" y="3265818"/>
            <a:ext cx="1974822" cy="328204"/>
            <a:chOff x="2597178" y="2938662"/>
            <a:chExt cx="1632862" cy="328204"/>
          </a:xfrm>
        </p:grpSpPr>
        <p:pic>
          <p:nvPicPr>
            <p:cNvPr id="78" name="Picture 77">
              <a:extLst>
                <a:ext uri="{FF2B5EF4-FFF2-40B4-BE49-F238E27FC236}">
                  <a16:creationId xmlns="" xmlns:a16="http://schemas.microsoft.com/office/drawing/2014/main" id="{5D72EFAF-79DA-4471-A8EF-BE4FC283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="" xmlns:a16="http://schemas.microsoft.com/office/drawing/2014/main" id="{85659C21-278E-43BF-982B-7DD6A2A40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89807F3A-485E-4608-976E-C848755A4D42}"/>
              </a:ext>
            </a:extLst>
          </p:cNvPr>
          <p:cNvGrpSpPr/>
          <p:nvPr/>
        </p:nvGrpSpPr>
        <p:grpSpPr>
          <a:xfrm>
            <a:off x="3819699" y="2407740"/>
            <a:ext cx="1974822" cy="328204"/>
            <a:chOff x="2597178" y="2938662"/>
            <a:chExt cx="1632862" cy="328204"/>
          </a:xfrm>
        </p:grpSpPr>
        <p:pic>
          <p:nvPicPr>
            <p:cNvPr id="75" name="Picture 74">
              <a:extLst>
                <a:ext uri="{FF2B5EF4-FFF2-40B4-BE49-F238E27FC236}">
                  <a16:creationId xmlns="" xmlns:a16="http://schemas.microsoft.com/office/drawing/2014/main" id="{11FE0CC3-4613-485D-B206-D8C3B344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="" xmlns:a16="http://schemas.microsoft.com/office/drawing/2014/main" id="{D98E9B72-EC05-4685-A607-FCEA9379D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49D6C362-9E74-4786-B9F9-B6F48B90768F}"/>
              </a:ext>
            </a:extLst>
          </p:cNvPr>
          <p:cNvGrpSpPr/>
          <p:nvPr/>
        </p:nvGrpSpPr>
        <p:grpSpPr>
          <a:xfrm>
            <a:off x="3200159" y="1549663"/>
            <a:ext cx="1974822" cy="328204"/>
            <a:chOff x="2597178" y="2938662"/>
            <a:chExt cx="1632862" cy="328204"/>
          </a:xfrm>
        </p:grpSpPr>
        <p:pic>
          <p:nvPicPr>
            <p:cNvPr id="72" name="Picture 71">
              <a:extLst>
                <a:ext uri="{FF2B5EF4-FFF2-40B4-BE49-F238E27FC236}">
                  <a16:creationId xmlns="" xmlns:a16="http://schemas.microsoft.com/office/drawing/2014/main" id="{368FDF4E-321E-4D97-985E-1747F42D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="" xmlns:a16="http://schemas.microsoft.com/office/drawing/2014/main" id="{57280694-82DB-40EB-9A66-B11EC945A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9B82496E-4F20-4B03-8CE3-2F7378F2C249}"/>
              </a:ext>
            </a:extLst>
          </p:cNvPr>
          <p:cNvGrpSpPr/>
          <p:nvPr/>
        </p:nvGrpSpPr>
        <p:grpSpPr>
          <a:xfrm>
            <a:off x="3780817" y="709482"/>
            <a:ext cx="1974822" cy="328204"/>
            <a:chOff x="2597178" y="2938662"/>
            <a:chExt cx="1632862" cy="328204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E3C2FC1D-2923-4758-BC85-0EF0628C1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31CB3706-AF7D-4FFD-AF9A-2B4C8FECD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2D15C480-626F-4A91-AB4A-67EC417F4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4000" dirty="0"/>
              <a:t>A </a:t>
            </a:r>
            <a:r>
              <a:rPr lang="en-US" sz="4000" dirty="0" err="1"/>
              <a:t>Trie</a:t>
            </a:r>
            <a:r>
              <a:rPr lang="en-US" sz="4000" dirty="0"/>
              <a:t> for DNA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3B56DC3-4A89-46CC-944B-5B6FF4004488}"/>
              </a:ext>
            </a:extLst>
          </p:cNvPr>
          <p:cNvSpPr/>
          <p:nvPr/>
        </p:nvSpPr>
        <p:spPr>
          <a:xfrm>
            <a:off x="-153406" y="868291"/>
            <a:ext cx="3399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Imagine each DNA sequence dangling from ten linked chains.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DB4E6C8-415B-49EA-A960-83C791979685}"/>
              </a:ext>
            </a:extLst>
          </p:cNvPr>
          <p:cNvSpPr txBox="1"/>
          <p:nvPr/>
        </p:nvSpPr>
        <p:spPr>
          <a:xfrm>
            <a:off x="7097476" y="17236"/>
            <a:ext cx="2423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atggacatct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CCEA6533-7D92-4EA6-BB8A-C88ED42264DE}"/>
              </a:ext>
            </a:extLst>
          </p:cNvPr>
          <p:cNvGrpSpPr/>
          <p:nvPr/>
        </p:nvGrpSpPr>
        <p:grpSpPr>
          <a:xfrm>
            <a:off x="8221118" y="892842"/>
            <a:ext cx="197382" cy="623888"/>
            <a:chOff x="7867063" y="3034285"/>
            <a:chExt cx="197382" cy="623888"/>
          </a:xfrm>
        </p:grpSpPr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2D0737F9-A34F-4965-8651-FBD19E1C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501DA482-3345-4BE1-81C9-B323ABA3F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D5121CEF-F5D1-4BA9-8977-A9D1389D24F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F9B84269-1B4C-4294-990E-9EABD4B09F06}"/>
              </a:ext>
            </a:extLst>
          </p:cNvPr>
          <p:cNvGrpSpPr/>
          <p:nvPr/>
        </p:nvGrpSpPr>
        <p:grpSpPr>
          <a:xfrm>
            <a:off x="8221118" y="1473815"/>
            <a:ext cx="197382" cy="623888"/>
            <a:chOff x="7867063" y="3034285"/>
            <a:chExt cx="197382" cy="623888"/>
          </a:xfrm>
        </p:grpSpPr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F9454446-37F9-4B80-BEF0-150021CD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4EC36A3E-15A2-4342-8D6B-56C3764ED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A710D1F5-6592-483F-AD9E-237FD255EF5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ECC1E2F1-5879-404F-A86D-AF163D9DDDC6}"/>
              </a:ext>
            </a:extLst>
          </p:cNvPr>
          <p:cNvGrpSpPr/>
          <p:nvPr/>
        </p:nvGrpSpPr>
        <p:grpSpPr>
          <a:xfrm>
            <a:off x="8221118" y="2047646"/>
            <a:ext cx="197382" cy="623888"/>
            <a:chOff x="7867063" y="3034285"/>
            <a:chExt cx="197382" cy="623888"/>
          </a:xfrm>
        </p:grpSpPr>
        <p:pic>
          <p:nvPicPr>
            <p:cNvPr id="32" name="Picture 31">
              <a:extLst>
                <a:ext uri="{FF2B5EF4-FFF2-40B4-BE49-F238E27FC236}">
                  <a16:creationId xmlns="" xmlns:a16="http://schemas.microsoft.com/office/drawing/2014/main" id="{D111F247-B0F3-4BE9-AA93-EACA5618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2C27D6B-ADC1-4F79-827A-892BF6359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179D28D-474D-479E-828E-DC0F726D79E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7927F7B4-48BB-44A3-A80D-04E08C1D03EB}"/>
              </a:ext>
            </a:extLst>
          </p:cNvPr>
          <p:cNvGrpSpPr/>
          <p:nvPr/>
        </p:nvGrpSpPr>
        <p:grpSpPr>
          <a:xfrm>
            <a:off x="8221118" y="2628619"/>
            <a:ext cx="197382" cy="623888"/>
            <a:chOff x="7867063" y="3034285"/>
            <a:chExt cx="197382" cy="623888"/>
          </a:xfrm>
        </p:grpSpPr>
        <p:pic>
          <p:nvPicPr>
            <p:cNvPr id="36" name="Picture 35">
              <a:extLst>
                <a:ext uri="{FF2B5EF4-FFF2-40B4-BE49-F238E27FC236}">
                  <a16:creationId xmlns="" xmlns:a16="http://schemas.microsoft.com/office/drawing/2014/main" id="{1671B072-9A90-493C-853F-930F49D9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35D36A25-24B2-4223-8E1F-D59244E68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213CC541-9A43-401C-AB89-ED06021CF44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A1B5E977-D63B-4942-8C1A-D290260F25BA}"/>
              </a:ext>
            </a:extLst>
          </p:cNvPr>
          <p:cNvGrpSpPr/>
          <p:nvPr/>
        </p:nvGrpSpPr>
        <p:grpSpPr>
          <a:xfrm>
            <a:off x="8221118" y="3195098"/>
            <a:ext cx="197382" cy="623888"/>
            <a:chOff x="7867063" y="3034285"/>
            <a:chExt cx="197382" cy="623888"/>
          </a:xfrm>
        </p:grpSpPr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51B54CE5-9374-4C52-BE44-2B7DA558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="" xmlns:a16="http://schemas.microsoft.com/office/drawing/2014/main" id="{C357E063-F358-4CB9-817D-31FBB3089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4F799997-1071-44C9-851C-8E6BB280AB53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882F002D-0132-4BE1-B252-C1A2A069F599}"/>
              </a:ext>
            </a:extLst>
          </p:cNvPr>
          <p:cNvGrpSpPr/>
          <p:nvPr/>
        </p:nvGrpSpPr>
        <p:grpSpPr>
          <a:xfrm>
            <a:off x="8221118" y="3776071"/>
            <a:ext cx="197382" cy="623888"/>
            <a:chOff x="7867063" y="3034285"/>
            <a:chExt cx="197382" cy="623888"/>
          </a:xfrm>
        </p:grpSpPr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37F330F7-209B-4E61-B4C3-F64EE1C46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="" xmlns:a16="http://schemas.microsoft.com/office/drawing/2014/main" id="{CCFFD18F-8AD5-4009-8265-E1BC0D29A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A0684DE6-AF65-4D8F-BB8D-87EA0BABBB59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C6095FA0-30E6-41D4-BAFC-DE107D019CD1}"/>
              </a:ext>
            </a:extLst>
          </p:cNvPr>
          <p:cNvGrpSpPr/>
          <p:nvPr/>
        </p:nvGrpSpPr>
        <p:grpSpPr>
          <a:xfrm>
            <a:off x="8221118" y="4351254"/>
            <a:ext cx="197382" cy="623888"/>
            <a:chOff x="7867063" y="3034285"/>
            <a:chExt cx="197382" cy="623888"/>
          </a:xfrm>
        </p:grpSpPr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ECEE565D-2B97-4CF6-BA19-3F920108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34453E2C-6FA6-4355-878C-83A075FEC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60D8A861-A44F-4CC5-B822-125BE7617ECE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EFA3F95F-A9CD-4C48-B357-0D948A0F7C0D}"/>
              </a:ext>
            </a:extLst>
          </p:cNvPr>
          <p:cNvGrpSpPr/>
          <p:nvPr/>
        </p:nvGrpSpPr>
        <p:grpSpPr>
          <a:xfrm>
            <a:off x="8221118" y="4932227"/>
            <a:ext cx="197382" cy="623888"/>
            <a:chOff x="7867063" y="3034285"/>
            <a:chExt cx="197382" cy="623888"/>
          </a:xfrm>
        </p:grpSpPr>
        <p:pic>
          <p:nvPicPr>
            <p:cNvPr id="52" name="Picture 51">
              <a:extLst>
                <a:ext uri="{FF2B5EF4-FFF2-40B4-BE49-F238E27FC236}">
                  <a16:creationId xmlns="" xmlns:a16="http://schemas.microsoft.com/office/drawing/2014/main" id="{072A1001-570C-4EAF-A5CF-DF816944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="" xmlns:a16="http://schemas.microsoft.com/office/drawing/2014/main" id="{EED74ABD-4C1C-49E5-9D5E-0DCD62C9A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3849C408-5FC0-4064-90F0-EE8C5C7E2EC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B4A72A2C-6F88-41F8-BEF9-58D5C2D8DCCD}"/>
              </a:ext>
            </a:extLst>
          </p:cNvPr>
          <p:cNvGrpSpPr/>
          <p:nvPr/>
        </p:nvGrpSpPr>
        <p:grpSpPr>
          <a:xfrm>
            <a:off x="8221118" y="5498706"/>
            <a:ext cx="197382" cy="623888"/>
            <a:chOff x="7867063" y="3034285"/>
            <a:chExt cx="197382" cy="623888"/>
          </a:xfrm>
        </p:grpSpPr>
        <p:pic>
          <p:nvPicPr>
            <p:cNvPr id="56" name="Picture 55">
              <a:extLst>
                <a:ext uri="{FF2B5EF4-FFF2-40B4-BE49-F238E27FC236}">
                  <a16:creationId xmlns="" xmlns:a16="http://schemas.microsoft.com/office/drawing/2014/main" id="{043D992F-C258-4E17-BBF2-9082E386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="" xmlns:a16="http://schemas.microsoft.com/office/drawing/2014/main" id="{6CD46ABD-AF24-4AE8-A1EF-D599DE789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55901C98-BD23-44E4-AFEC-2EED03C20D1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78BDA177-ADAE-451B-BC42-C987F4D3BE58}"/>
              </a:ext>
            </a:extLst>
          </p:cNvPr>
          <p:cNvGrpSpPr/>
          <p:nvPr/>
        </p:nvGrpSpPr>
        <p:grpSpPr>
          <a:xfrm>
            <a:off x="8221118" y="6079679"/>
            <a:ext cx="197382" cy="623888"/>
            <a:chOff x="7867063" y="3034285"/>
            <a:chExt cx="197382" cy="623888"/>
          </a:xfrm>
        </p:grpSpPr>
        <p:pic>
          <p:nvPicPr>
            <p:cNvPr id="60" name="Picture 59">
              <a:extLst>
                <a:ext uri="{FF2B5EF4-FFF2-40B4-BE49-F238E27FC236}">
                  <a16:creationId xmlns="" xmlns:a16="http://schemas.microsoft.com/office/drawing/2014/main" id="{0C8A8414-EA62-48CD-852F-434E202E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="" xmlns:a16="http://schemas.microsoft.com/office/drawing/2014/main" id="{19871B1C-055A-4201-9FCF-8A11F0C6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0D50E108-3028-435C-89F8-733CDCDF3EA8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="" xmlns:a16="http://schemas.microsoft.com/office/drawing/2014/main" id="{8DC7BC3C-B4CE-4A9F-A7DD-EED85E0A20AA}"/>
              </a:ext>
            </a:extLst>
          </p:cNvPr>
          <p:cNvSpPr/>
          <p:nvPr/>
        </p:nvSpPr>
        <p:spPr>
          <a:xfrm>
            <a:off x="7683703" y="437322"/>
            <a:ext cx="1251451" cy="377687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F18BAEA9-7798-47CD-8F87-A88B0A3F9449}"/>
              </a:ext>
            </a:extLst>
          </p:cNvPr>
          <p:cNvSpPr/>
          <p:nvPr/>
        </p:nvSpPr>
        <p:spPr>
          <a:xfrm>
            <a:off x="-38476" y="2111576"/>
            <a:ext cx="3231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 imagine a hanging bar with </a:t>
            </a:r>
            <a:r>
              <a:rPr lang="en-US" dirty="0">
                <a:solidFill>
                  <a:srgbClr val="FF0000"/>
                </a:solidFill>
              </a:rPr>
              <a:t>four hooks</a:t>
            </a:r>
            <a:r>
              <a:rPr lang="en-US" dirty="0"/>
              <a:t>, one hook for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, one for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, one for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 and one for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085B9B82-F03D-41B6-A456-92F0C90F7DA9}"/>
              </a:ext>
            </a:extLst>
          </p:cNvPr>
          <p:cNvSpPr/>
          <p:nvPr/>
        </p:nvSpPr>
        <p:spPr>
          <a:xfrm>
            <a:off x="0" y="3752113"/>
            <a:ext cx="31010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Starting with the first base of the sequence, </a:t>
            </a:r>
            <a:r>
              <a:rPr lang="en-US" dirty="0">
                <a:solidFill>
                  <a:srgbClr val="FF0000"/>
                </a:solidFill>
              </a:rPr>
              <a:t>hang its chain </a:t>
            </a:r>
            <a:r>
              <a:rPr lang="en-US" dirty="0"/>
              <a:t>from the proper hook...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9E17287-75D5-44DC-99E7-268A873F01EC}"/>
              </a:ext>
            </a:extLst>
          </p:cNvPr>
          <p:cNvSpPr/>
          <p:nvPr/>
        </p:nvSpPr>
        <p:spPr>
          <a:xfrm>
            <a:off x="0" y="5228649"/>
            <a:ext cx="31010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new bar </a:t>
            </a:r>
            <a:r>
              <a:rPr lang="en-US" dirty="0"/>
              <a:t>under the chain.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FD99F365-6775-4B46-8DDA-CB6B0E56DE6F}"/>
              </a:ext>
            </a:extLst>
          </p:cNvPr>
          <p:cNvSpPr/>
          <p:nvPr/>
        </p:nvSpPr>
        <p:spPr>
          <a:xfrm>
            <a:off x="-38476" y="6030433"/>
            <a:ext cx="31010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Repeat</a:t>
            </a:r>
            <a:r>
              <a:rPr lang="en-US" dirty="0"/>
              <a:t> for all </a:t>
            </a:r>
            <a:r>
              <a:rPr lang="en-US"/>
              <a:t>bases.</a:t>
            </a:r>
            <a:endParaRPr lang="en-US" dirty="0"/>
          </a:p>
        </p:txBody>
      </p:sp>
      <p:sp>
        <p:nvSpPr>
          <p:cNvPr id="93" name="Arrow: Down 92">
            <a:extLst>
              <a:ext uri="{FF2B5EF4-FFF2-40B4-BE49-F238E27FC236}">
                <a16:creationId xmlns="" xmlns:a16="http://schemas.microsoft.com/office/drawing/2014/main" id="{1622405D-B09C-4792-9E40-82FF8FDA778F}"/>
              </a:ext>
            </a:extLst>
          </p:cNvPr>
          <p:cNvSpPr/>
          <p:nvPr/>
        </p:nvSpPr>
        <p:spPr>
          <a:xfrm>
            <a:off x="3995531" y="208721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</a:t>
            </a:r>
          </a:p>
        </p:txBody>
      </p:sp>
      <p:sp>
        <p:nvSpPr>
          <p:cNvPr id="94" name="Arrow: Down 93">
            <a:extLst>
              <a:ext uri="{FF2B5EF4-FFF2-40B4-BE49-F238E27FC236}">
                <a16:creationId xmlns="" xmlns:a16="http://schemas.microsoft.com/office/drawing/2014/main" id="{AA4EE662-078D-44D2-B7A4-12935FEC7ABB}"/>
              </a:ext>
            </a:extLst>
          </p:cNvPr>
          <p:cNvSpPr/>
          <p:nvPr/>
        </p:nvSpPr>
        <p:spPr>
          <a:xfrm>
            <a:off x="4376531" y="221973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</a:p>
        </p:txBody>
      </p:sp>
      <p:sp>
        <p:nvSpPr>
          <p:cNvPr id="95" name="Arrow: Down 94">
            <a:extLst>
              <a:ext uri="{FF2B5EF4-FFF2-40B4-BE49-F238E27FC236}">
                <a16:creationId xmlns="" xmlns:a16="http://schemas.microsoft.com/office/drawing/2014/main" id="{1FC3FE5A-A510-4A7D-A451-EED249A4C465}"/>
              </a:ext>
            </a:extLst>
          </p:cNvPr>
          <p:cNvSpPr/>
          <p:nvPr/>
        </p:nvSpPr>
        <p:spPr>
          <a:xfrm>
            <a:off x="4776483" y="215347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6" name="Arrow: Down 95">
            <a:extLst>
              <a:ext uri="{FF2B5EF4-FFF2-40B4-BE49-F238E27FC236}">
                <a16:creationId xmlns="" xmlns:a16="http://schemas.microsoft.com/office/drawing/2014/main" id="{F3F1A433-4C42-44B8-A1DC-F693CBE9E9CF}"/>
              </a:ext>
            </a:extLst>
          </p:cNvPr>
          <p:cNvSpPr/>
          <p:nvPr/>
        </p:nvSpPr>
        <p:spPr>
          <a:xfrm>
            <a:off x="5178287" y="218660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</a:p>
        </p:txBody>
      </p:sp>
      <p:sp>
        <p:nvSpPr>
          <p:cNvPr id="97" name="Arrow: Down 96">
            <a:extLst>
              <a:ext uri="{FF2B5EF4-FFF2-40B4-BE49-F238E27FC236}">
                <a16:creationId xmlns="" xmlns:a16="http://schemas.microsoft.com/office/drawing/2014/main" id="{D6757E91-96F8-4B3F-BF39-A8F40691E8D3}"/>
              </a:ext>
            </a:extLst>
          </p:cNvPr>
          <p:cNvSpPr/>
          <p:nvPr/>
        </p:nvSpPr>
        <p:spPr>
          <a:xfrm>
            <a:off x="3413362" y="1076738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</a:t>
            </a:r>
          </a:p>
        </p:txBody>
      </p:sp>
      <p:sp>
        <p:nvSpPr>
          <p:cNvPr id="98" name="Arrow: Down 97">
            <a:extLst>
              <a:ext uri="{FF2B5EF4-FFF2-40B4-BE49-F238E27FC236}">
                <a16:creationId xmlns="" xmlns:a16="http://schemas.microsoft.com/office/drawing/2014/main" id="{1D58E82F-D86F-452D-BDA0-1B4297067087}"/>
              </a:ext>
            </a:extLst>
          </p:cNvPr>
          <p:cNvSpPr/>
          <p:nvPr/>
        </p:nvSpPr>
        <p:spPr>
          <a:xfrm>
            <a:off x="3794362" y="1089990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</a:p>
        </p:txBody>
      </p:sp>
      <p:sp>
        <p:nvSpPr>
          <p:cNvPr id="99" name="Arrow: Down 98">
            <a:extLst>
              <a:ext uri="{FF2B5EF4-FFF2-40B4-BE49-F238E27FC236}">
                <a16:creationId xmlns="" xmlns:a16="http://schemas.microsoft.com/office/drawing/2014/main" id="{3ACE1F77-E4F9-4ADA-AE8E-402D189BF829}"/>
              </a:ext>
            </a:extLst>
          </p:cNvPr>
          <p:cNvSpPr/>
          <p:nvPr/>
        </p:nvSpPr>
        <p:spPr>
          <a:xfrm>
            <a:off x="4194314" y="1083364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0" name="Arrow: Down 99">
            <a:extLst>
              <a:ext uri="{FF2B5EF4-FFF2-40B4-BE49-F238E27FC236}">
                <a16:creationId xmlns="" xmlns:a16="http://schemas.microsoft.com/office/drawing/2014/main" id="{E7A157E3-9071-41ED-A4B9-DF9E8AE07E89}"/>
              </a:ext>
            </a:extLst>
          </p:cNvPr>
          <p:cNvSpPr/>
          <p:nvPr/>
        </p:nvSpPr>
        <p:spPr>
          <a:xfrm>
            <a:off x="4596118" y="1086677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500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45226 0.01297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22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38386 0.05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36094 0.09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56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33716 0.13357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40018 0.1757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7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42292 0.21852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46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4849 0.25926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5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0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0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2" grpId="0"/>
      <p:bldP spid="63" grpId="0" animBg="1"/>
      <p:bldP spid="64" grpId="0"/>
      <p:bldP spid="69" grpId="0"/>
      <p:bldP spid="70" grpId="0"/>
      <p:bldP spid="92" grpId="0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263F43DC-4023-4794-BCBA-130EB17D4C96}"/>
              </a:ext>
            </a:extLst>
          </p:cNvPr>
          <p:cNvSpPr/>
          <p:nvPr/>
        </p:nvSpPr>
        <p:spPr>
          <a:xfrm>
            <a:off x="7330995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="" xmlns:a16="http://schemas.microsoft.com/office/drawing/2014/main" id="{A1592B55-D7DB-4434-9D16-065856F82AEF}"/>
              </a:ext>
            </a:extLst>
          </p:cNvPr>
          <p:cNvSpPr/>
          <p:nvPr/>
        </p:nvSpPr>
        <p:spPr>
          <a:xfrm>
            <a:off x="7193598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="" xmlns:a16="http://schemas.microsoft.com/office/drawing/2014/main" id="{6712E9AA-669A-43AB-A8BB-4F8619497550}"/>
              </a:ext>
            </a:extLst>
          </p:cNvPr>
          <p:cNvSpPr/>
          <p:nvPr/>
        </p:nvSpPr>
        <p:spPr>
          <a:xfrm>
            <a:off x="7064293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63FC74C-16BD-4B83-9917-88235AA7C585}"/>
              </a:ext>
            </a:extLst>
          </p:cNvPr>
          <p:cNvSpPr/>
          <p:nvPr/>
        </p:nvSpPr>
        <p:spPr>
          <a:xfrm>
            <a:off x="6931438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B8CED38-E402-4CE4-91F2-714437F5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299" y="3709327"/>
            <a:ext cx="588199" cy="585585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="" xmlns:a16="http://schemas.microsoft.com/office/drawing/2014/main" id="{397B2705-2C76-4ABF-A3F0-2AF52FDBE11F}"/>
              </a:ext>
            </a:extLst>
          </p:cNvPr>
          <p:cNvGrpSpPr/>
          <p:nvPr/>
        </p:nvGrpSpPr>
        <p:grpSpPr>
          <a:xfrm>
            <a:off x="1816920" y="3838652"/>
            <a:ext cx="1974822" cy="328204"/>
            <a:chOff x="2597178" y="2938662"/>
            <a:chExt cx="1632862" cy="328204"/>
          </a:xfrm>
        </p:grpSpPr>
        <p:pic>
          <p:nvPicPr>
            <p:cNvPr id="145" name="Picture 144">
              <a:extLst>
                <a:ext uri="{FF2B5EF4-FFF2-40B4-BE49-F238E27FC236}">
                  <a16:creationId xmlns="" xmlns:a16="http://schemas.microsoft.com/office/drawing/2014/main" id="{B2C9F72F-D609-4D19-B657-48D0DEF8D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="" xmlns:a16="http://schemas.microsoft.com/office/drawing/2014/main" id="{8E120CB2-D532-46DB-9B3A-6CB7873A9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="" xmlns:a16="http://schemas.microsoft.com/office/drawing/2014/main" id="{558335F3-9D50-4BDD-AEE7-6981D5A39B3B}"/>
              </a:ext>
            </a:extLst>
          </p:cNvPr>
          <p:cNvGrpSpPr/>
          <p:nvPr/>
        </p:nvGrpSpPr>
        <p:grpSpPr>
          <a:xfrm>
            <a:off x="2403620" y="2999268"/>
            <a:ext cx="1974822" cy="328204"/>
            <a:chOff x="2597178" y="2938662"/>
            <a:chExt cx="1632862" cy="328204"/>
          </a:xfrm>
        </p:grpSpPr>
        <p:pic>
          <p:nvPicPr>
            <p:cNvPr id="142" name="Picture 141">
              <a:extLst>
                <a:ext uri="{FF2B5EF4-FFF2-40B4-BE49-F238E27FC236}">
                  <a16:creationId xmlns="" xmlns:a16="http://schemas.microsoft.com/office/drawing/2014/main" id="{3DC00DF9-A5A6-4EFF-9FC4-2645923B7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="" xmlns:a16="http://schemas.microsoft.com/office/drawing/2014/main" id="{D7E4D10B-4630-4F35-8FE3-5C7882710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BC50CEE5-B68B-4ACD-94B3-452907290701}"/>
              </a:ext>
            </a:extLst>
          </p:cNvPr>
          <p:cNvGrpSpPr/>
          <p:nvPr/>
        </p:nvGrpSpPr>
        <p:grpSpPr>
          <a:xfrm>
            <a:off x="2612763" y="2150044"/>
            <a:ext cx="1974822" cy="328204"/>
            <a:chOff x="2597178" y="2938662"/>
            <a:chExt cx="1632862" cy="328204"/>
          </a:xfrm>
        </p:grpSpPr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9D2C6E3C-9350-4D11-A40B-2EF3C9C0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="" xmlns:a16="http://schemas.microsoft.com/office/drawing/2014/main" id="{3677B210-8B01-4FFA-AD48-EB978A76A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87D75B2-B003-4689-8C44-BEA79EC1CDC3}"/>
              </a:ext>
            </a:extLst>
          </p:cNvPr>
          <p:cNvGrpSpPr/>
          <p:nvPr/>
        </p:nvGrpSpPr>
        <p:grpSpPr>
          <a:xfrm>
            <a:off x="3200159" y="709482"/>
            <a:ext cx="3018433" cy="5458252"/>
            <a:chOff x="3200159" y="709482"/>
            <a:chExt cx="3018433" cy="5458252"/>
          </a:xfrm>
        </p:grpSpPr>
        <p:grpSp>
          <p:nvGrpSpPr>
            <p:cNvPr id="89" name="Group 88">
              <a:extLst>
                <a:ext uri="{FF2B5EF4-FFF2-40B4-BE49-F238E27FC236}">
                  <a16:creationId xmlns="" xmlns:a16="http://schemas.microsoft.com/office/drawing/2014/main" id="{60092469-8482-4C9D-A275-AC903758C288}"/>
                </a:ext>
              </a:extLst>
            </p:cNvPr>
            <p:cNvGrpSpPr/>
            <p:nvPr/>
          </p:nvGrpSpPr>
          <p:grpSpPr>
            <a:xfrm>
              <a:off x="3474057" y="5839530"/>
              <a:ext cx="1974822" cy="328204"/>
              <a:chOff x="2597178" y="2938662"/>
              <a:chExt cx="1632862" cy="328204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="" xmlns:a16="http://schemas.microsoft.com/office/drawing/2014/main" id="{52FFB16D-B553-4112-9561-79D2CB5E6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="" xmlns:a16="http://schemas.microsoft.com/office/drawing/2014/main" id="{990FDE7F-FBA9-4714-8E71-DFCC55F14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B96C4A42-6DEC-41A1-89BD-23391BB2E096}"/>
                </a:ext>
              </a:extLst>
            </p:cNvPr>
            <p:cNvGrpSpPr/>
            <p:nvPr/>
          </p:nvGrpSpPr>
          <p:grpSpPr>
            <a:xfrm>
              <a:off x="3669527" y="4991390"/>
              <a:ext cx="1974822" cy="328204"/>
              <a:chOff x="2597178" y="2938662"/>
              <a:chExt cx="1632862" cy="32820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="" xmlns:a16="http://schemas.microsoft.com/office/drawing/2014/main" id="{B5B31C68-91F5-4F37-AB7C-037AF6C08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="" xmlns:a16="http://schemas.microsoft.com/office/drawing/2014/main" id="{DEC1BC08-BC77-469F-8DED-A06464BBDB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7EC4F115-D151-44B6-9170-1795F70087EF}"/>
                </a:ext>
              </a:extLst>
            </p:cNvPr>
            <p:cNvGrpSpPr/>
            <p:nvPr/>
          </p:nvGrpSpPr>
          <p:grpSpPr>
            <a:xfrm>
              <a:off x="4243770" y="4133836"/>
              <a:ext cx="1974822" cy="328204"/>
              <a:chOff x="2597178" y="2938662"/>
              <a:chExt cx="1632862" cy="32820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="" xmlns:a16="http://schemas.microsoft.com/office/drawing/2014/main" id="{2F492207-9F9C-4F13-934B-4CBAD40D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="" xmlns:a16="http://schemas.microsoft.com/office/drawing/2014/main" id="{90BD3E07-C458-4695-A00C-0775C7AAA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5CBF2401-9F8D-4F4A-BFBA-F158E00D0A2D}"/>
                </a:ext>
              </a:extLst>
            </p:cNvPr>
            <p:cNvGrpSpPr/>
            <p:nvPr/>
          </p:nvGrpSpPr>
          <p:grpSpPr>
            <a:xfrm>
              <a:off x="4031734" y="3265818"/>
              <a:ext cx="1974822" cy="328204"/>
              <a:chOff x="2597178" y="2938662"/>
              <a:chExt cx="1632862" cy="328204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="" xmlns:a16="http://schemas.microsoft.com/office/drawing/2014/main" id="{5D72EFAF-79DA-4471-A8EF-BE4FC283F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="" xmlns:a16="http://schemas.microsoft.com/office/drawing/2014/main" id="{85659C21-278E-43BF-982B-7DD6A2A400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89807F3A-485E-4608-976E-C848755A4D42}"/>
                </a:ext>
              </a:extLst>
            </p:cNvPr>
            <p:cNvGrpSpPr/>
            <p:nvPr/>
          </p:nvGrpSpPr>
          <p:grpSpPr>
            <a:xfrm>
              <a:off x="3819699" y="2407740"/>
              <a:ext cx="1974822" cy="328204"/>
              <a:chOff x="2597178" y="2938662"/>
              <a:chExt cx="1632862" cy="328204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="" xmlns:a16="http://schemas.microsoft.com/office/drawing/2014/main" id="{11FE0CC3-4613-485D-B206-D8C3B3447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="" xmlns:a16="http://schemas.microsoft.com/office/drawing/2014/main" id="{D98E9B72-EC05-4685-A607-FCEA9379D4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49D6C362-9E74-4786-B9F9-B6F48B90768F}"/>
                </a:ext>
              </a:extLst>
            </p:cNvPr>
            <p:cNvGrpSpPr/>
            <p:nvPr/>
          </p:nvGrpSpPr>
          <p:grpSpPr>
            <a:xfrm>
              <a:off x="3200159" y="1549663"/>
              <a:ext cx="1974822" cy="328204"/>
              <a:chOff x="2597178" y="2938662"/>
              <a:chExt cx="1632862" cy="328204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="" xmlns:a16="http://schemas.microsoft.com/office/drawing/2014/main" id="{368FDF4E-321E-4D97-985E-1747F42DC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="" xmlns:a16="http://schemas.microsoft.com/office/drawing/2014/main" id="{57280694-82DB-40EB-9A66-B11EC945A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9B82496E-4F20-4B03-8CE3-2F7378F2C249}"/>
                </a:ext>
              </a:extLst>
            </p:cNvPr>
            <p:cNvGrpSpPr/>
            <p:nvPr/>
          </p:nvGrpSpPr>
          <p:grpSpPr>
            <a:xfrm>
              <a:off x="3780817" y="709482"/>
              <a:ext cx="1974822" cy="328204"/>
              <a:chOff x="2597178" y="2938662"/>
              <a:chExt cx="1632862" cy="32820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E3C2FC1D-2923-4758-BC85-0EF0628C1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="" xmlns:a16="http://schemas.microsoft.com/office/drawing/2014/main" id="{31CB3706-AF7D-4FFD-AF9A-2B4C8FECD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3B56DC3-4A89-46CC-944B-5B6FF4004488}"/>
              </a:ext>
            </a:extLst>
          </p:cNvPr>
          <p:cNvSpPr/>
          <p:nvPr/>
        </p:nvSpPr>
        <p:spPr>
          <a:xfrm>
            <a:off x="-138909" y="184956"/>
            <a:ext cx="3399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add a second DNA sequence!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DB4E6C8-415B-49EA-A960-83C791979685}"/>
              </a:ext>
            </a:extLst>
          </p:cNvPr>
          <p:cNvSpPr txBox="1"/>
          <p:nvPr/>
        </p:nvSpPr>
        <p:spPr>
          <a:xfrm>
            <a:off x="7097476" y="17236"/>
            <a:ext cx="2423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aacacgacta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CCEA6533-7D92-4EA6-BB8A-C88ED42264DE}"/>
              </a:ext>
            </a:extLst>
          </p:cNvPr>
          <p:cNvGrpSpPr/>
          <p:nvPr/>
        </p:nvGrpSpPr>
        <p:grpSpPr>
          <a:xfrm>
            <a:off x="8221118" y="892842"/>
            <a:ext cx="197382" cy="623888"/>
            <a:chOff x="7867063" y="3034285"/>
            <a:chExt cx="197382" cy="623888"/>
          </a:xfrm>
        </p:grpSpPr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2D0737F9-A34F-4965-8651-FBD19E1C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501DA482-3345-4BE1-81C9-B323ABA3F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D5121CEF-F5D1-4BA9-8977-A9D1389D24F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F9B84269-1B4C-4294-990E-9EABD4B09F06}"/>
              </a:ext>
            </a:extLst>
          </p:cNvPr>
          <p:cNvGrpSpPr/>
          <p:nvPr/>
        </p:nvGrpSpPr>
        <p:grpSpPr>
          <a:xfrm>
            <a:off x="8221118" y="1473815"/>
            <a:ext cx="197382" cy="623888"/>
            <a:chOff x="7867063" y="3034285"/>
            <a:chExt cx="197382" cy="623888"/>
          </a:xfrm>
        </p:grpSpPr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F9454446-37F9-4B80-BEF0-150021CD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4EC36A3E-15A2-4342-8D6B-56C3764ED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A710D1F5-6592-483F-AD9E-237FD255EF5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ECC1E2F1-5879-404F-A86D-AF163D9DDDC6}"/>
              </a:ext>
            </a:extLst>
          </p:cNvPr>
          <p:cNvGrpSpPr/>
          <p:nvPr/>
        </p:nvGrpSpPr>
        <p:grpSpPr>
          <a:xfrm>
            <a:off x="8221118" y="2047646"/>
            <a:ext cx="197382" cy="623888"/>
            <a:chOff x="7867063" y="3034285"/>
            <a:chExt cx="197382" cy="623888"/>
          </a:xfrm>
        </p:grpSpPr>
        <p:pic>
          <p:nvPicPr>
            <p:cNvPr id="32" name="Picture 31">
              <a:extLst>
                <a:ext uri="{FF2B5EF4-FFF2-40B4-BE49-F238E27FC236}">
                  <a16:creationId xmlns="" xmlns:a16="http://schemas.microsoft.com/office/drawing/2014/main" id="{D111F247-B0F3-4BE9-AA93-EACA5618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2C27D6B-ADC1-4F79-827A-892BF6359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179D28D-474D-479E-828E-DC0F726D79E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7927F7B4-48BB-44A3-A80D-04E08C1D03EB}"/>
              </a:ext>
            </a:extLst>
          </p:cNvPr>
          <p:cNvGrpSpPr/>
          <p:nvPr/>
        </p:nvGrpSpPr>
        <p:grpSpPr>
          <a:xfrm>
            <a:off x="8221118" y="2628619"/>
            <a:ext cx="197382" cy="623888"/>
            <a:chOff x="7867063" y="3034285"/>
            <a:chExt cx="197382" cy="623888"/>
          </a:xfrm>
        </p:grpSpPr>
        <p:pic>
          <p:nvPicPr>
            <p:cNvPr id="36" name="Picture 35">
              <a:extLst>
                <a:ext uri="{FF2B5EF4-FFF2-40B4-BE49-F238E27FC236}">
                  <a16:creationId xmlns="" xmlns:a16="http://schemas.microsoft.com/office/drawing/2014/main" id="{1671B072-9A90-493C-853F-930F49D9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35D36A25-24B2-4223-8E1F-D59244E68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213CC541-9A43-401C-AB89-ED06021CF44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A1B5E977-D63B-4942-8C1A-D290260F25BA}"/>
              </a:ext>
            </a:extLst>
          </p:cNvPr>
          <p:cNvGrpSpPr/>
          <p:nvPr/>
        </p:nvGrpSpPr>
        <p:grpSpPr>
          <a:xfrm>
            <a:off x="8221118" y="3195098"/>
            <a:ext cx="197382" cy="623888"/>
            <a:chOff x="7867063" y="3034285"/>
            <a:chExt cx="197382" cy="623888"/>
          </a:xfrm>
        </p:grpSpPr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51B54CE5-9374-4C52-BE44-2B7DA558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="" xmlns:a16="http://schemas.microsoft.com/office/drawing/2014/main" id="{C357E063-F358-4CB9-817D-31FBB3089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4F799997-1071-44C9-851C-8E6BB280AB53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882F002D-0132-4BE1-B252-C1A2A069F599}"/>
              </a:ext>
            </a:extLst>
          </p:cNvPr>
          <p:cNvGrpSpPr/>
          <p:nvPr/>
        </p:nvGrpSpPr>
        <p:grpSpPr>
          <a:xfrm>
            <a:off x="8221118" y="3776071"/>
            <a:ext cx="197382" cy="623888"/>
            <a:chOff x="7867063" y="3034285"/>
            <a:chExt cx="197382" cy="623888"/>
          </a:xfrm>
        </p:grpSpPr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37F330F7-209B-4E61-B4C3-F64EE1C46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="" xmlns:a16="http://schemas.microsoft.com/office/drawing/2014/main" id="{CCFFD18F-8AD5-4009-8265-E1BC0D29A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A0684DE6-AF65-4D8F-BB8D-87EA0BABBB59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C6095FA0-30E6-41D4-BAFC-DE107D019CD1}"/>
              </a:ext>
            </a:extLst>
          </p:cNvPr>
          <p:cNvGrpSpPr/>
          <p:nvPr/>
        </p:nvGrpSpPr>
        <p:grpSpPr>
          <a:xfrm>
            <a:off x="8221118" y="4351254"/>
            <a:ext cx="197382" cy="623888"/>
            <a:chOff x="7867063" y="3034285"/>
            <a:chExt cx="197382" cy="623888"/>
          </a:xfrm>
        </p:grpSpPr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ECEE565D-2B97-4CF6-BA19-3F920108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34453E2C-6FA6-4355-878C-83A075FEC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60D8A861-A44F-4CC5-B822-125BE7617ECE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EFA3F95F-A9CD-4C48-B357-0D948A0F7C0D}"/>
              </a:ext>
            </a:extLst>
          </p:cNvPr>
          <p:cNvGrpSpPr/>
          <p:nvPr/>
        </p:nvGrpSpPr>
        <p:grpSpPr>
          <a:xfrm>
            <a:off x="8221118" y="4932227"/>
            <a:ext cx="197382" cy="623888"/>
            <a:chOff x="7867063" y="3034285"/>
            <a:chExt cx="197382" cy="623888"/>
          </a:xfrm>
        </p:grpSpPr>
        <p:pic>
          <p:nvPicPr>
            <p:cNvPr id="52" name="Picture 51">
              <a:extLst>
                <a:ext uri="{FF2B5EF4-FFF2-40B4-BE49-F238E27FC236}">
                  <a16:creationId xmlns="" xmlns:a16="http://schemas.microsoft.com/office/drawing/2014/main" id="{072A1001-570C-4EAF-A5CF-DF816944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="" xmlns:a16="http://schemas.microsoft.com/office/drawing/2014/main" id="{EED74ABD-4C1C-49E5-9D5E-0DCD62C9A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3849C408-5FC0-4064-90F0-EE8C5C7E2EC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B4A72A2C-6F88-41F8-BEF9-58D5C2D8DCCD}"/>
              </a:ext>
            </a:extLst>
          </p:cNvPr>
          <p:cNvGrpSpPr/>
          <p:nvPr/>
        </p:nvGrpSpPr>
        <p:grpSpPr>
          <a:xfrm>
            <a:off x="8221118" y="5498706"/>
            <a:ext cx="197382" cy="623888"/>
            <a:chOff x="7867063" y="3034285"/>
            <a:chExt cx="197382" cy="623888"/>
          </a:xfrm>
        </p:grpSpPr>
        <p:pic>
          <p:nvPicPr>
            <p:cNvPr id="56" name="Picture 55">
              <a:extLst>
                <a:ext uri="{FF2B5EF4-FFF2-40B4-BE49-F238E27FC236}">
                  <a16:creationId xmlns="" xmlns:a16="http://schemas.microsoft.com/office/drawing/2014/main" id="{043D992F-C258-4E17-BBF2-9082E386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="" xmlns:a16="http://schemas.microsoft.com/office/drawing/2014/main" id="{6CD46ABD-AF24-4AE8-A1EF-D599DE789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55901C98-BD23-44E4-AFEC-2EED03C20D1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78BDA177-ADAE-451B-BC42-C987F4D3BE58}"/>
              </a:ext>
            </a:extLst>
          </p:cNvPr>
          <p:cNvGrpSpPr/>
          <p:nvPr/>
        </p:nvGrpSpPr>
        <p:grpSpPr>
          <a:xfrm>
            <a:off x="8221118" y="6079679"/>
            <a:ext cx="197382" cy="623888"/>
            <a:chOff x="7867063" y="3034285"/>
            <a:chExt cx="197382" cy="623888"/>
          </a:xfrm>
        </p:grpSpPr>
        <p:pic>
          <p:nvPicPr>
            <p:cNvPr id="60" name="Picture 59">
              <a:extLst>
                <a:ext uri="{FF2B5EF4-FFF2-40B4-BE49-F238E27FC236}">
                  <a16:creationId xmlns="" xmlns:a16="http://schemas.microsoft.com/office/drawing/2014/main" id="{0C8A8414-EA62-48CD-852F-434E202E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="" xmlns:a16="http://schemas.microsoft.com/office/drawing/2014/main" id="{19871B1C-055A-4201-9FCF-8A11F0C6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0D50E108-3028-435C-89F8-733CDCDF3EA8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="" xmlns:a16="http://schemas.microsoft.com/office/drawing/2014/main" id="{8DC7BC3C-B4CE-4A9F-A7DD-EED85E0A20AA}"/>
              </a:ext>
            </a:extLst>
          </p:cNvPr>
          <p:cNvSpPr/>
          <p:nvPr/>
        </p:nvSpPr>
        <p:spPr>
          <a:xfrm>
            <a:off x="7683703" y="437322"/>
            <a:ext cx="1251451" cy="377687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F18BAEA9-7798-47CD-8F87-A88B0A3F9449}"/>
              </a:ext>
            </a:extLst>
          </p:cNvPr>
          <p:cNvSpPr/>
          <p:nvPr/>
        </p:nvSpPr>
        <p:spPr>
          <a:xfrm>
            <a:off x="-39224" y="1048936"/>
            <a:ext cx="3231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If we already have a chain hanging in the right spot, we can just use it.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49B49894-8C35-49A5-943F-71692CB6A05A}"/>
              </a:ext>
            </a:extLst>
          </p:cNvPr>
          <p:cNvGrpSpPr/>
          <p:nvPr/>
        </p:nvGrpSpPr>
        <p:grpSpPr>
          <a:xfrm>
            <a:off x="4090158" y="981281"/>
            <a:ext cx="197382" cy="623888"/>
            <a:chOff x="7867063" y="3034285"/>
            <a:chExt cx="197382" cy="623888"/>
          </a:xfrm>
        </p:grpSpPr>
        <p:pic>
          <p:nvPicPr>
            <p:cNvPr id="84" name="Picture 83">
              <a:extLst>
                <a:ext uri="{FF2B5EF4-FFF2-40B4-BE49-F238E27FC236}">
                  <a16:creationId xmlns="" xmlns:a16="http://schemas.microsoft.com/office/drawing/2014/main" id="{2B275CAD-86FA-43B8-8B2E-00F35787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="" xmlns:a16="http://schemas.microsoft.com/office/drawing/2014/main" id="{A30C655D-67FB-48C5-BF80-682FF8939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8580B131-5A57-4CD4-BCEC-ABF64411AE3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C02EA4D8-17D3-4D67-89F9-4BDC37E8E828}"/>
              </a:ext>
            </a:extLst>
          </p:cNvPr>
          <p:cNvGrpSpPr/>
          <p:nvPr/>
        </p:nvGrpSpPr>
        <p:grpSpPr>
          <a:xfrm>
            <a:off x="4705694" y="1822910"/>
            <a:ext cx="197382" cy="623888"/>
            <a:chOff x="7867063" y="3034285"/>
            <a:chExt cx="197382" cy="623888"/>
          </a:xfrm>
        </p:grpSpPr>
        <p:pic>
          <p:nvPicPr>
            <p:cNvPr id="103" name="Picture 102">
              <a:extLst>
                <a:ext uri="{FF2B5EF4-FFF2-40B4-BE49-F238E27FC236}">
                  <a16:creationId xmlns="" xmlns:a16="http://schemas.microsoft.com/office/drawing/2014/main" id="{12CE492F-C8CE-4803-AF3E-37A8E41B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7D72CDC-3017-49C3-A553-2358AEA7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B09EF4AA-ABF7-412C-BECB-A22B39C920E6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11BAC923-E579-4F8C-A8DE-F8242E7B7C2F}"/>
              </a:ext>
            </a:extLst>
          </p:cNvPr>
          <p:cNvGrpSpPr/>
          <p:nvPr/>
        </p:nvGrpSpPr>
        <p:grpSpPr>
          <a:xfrm>
            <a:off x="4923633" y="2676272"/>
            <a:ext cx="197382" cy="623888"/>
            <a:chOff x="7867063" y="3034285"/>
            <a:chExt cx="197382" cy="623888"/>
          </a:xfrm>
        </p:grpSpPr>
        <p:pic>
          <p:nvPicPr>
            <p:cNvPr id="107" name="Picture 106">
              <a:extLst>
                <a:ext uri="{FF2B5EF4-FFF2-40B4-BE49-F238E27FC236}">
                  <a16:creationId xmlns="" xmlns:a16="http://schemas.microsoft.com/office/drawing/2014/main" id="{B72D1FAD-F295-49F5-9BA6-431301048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="" xmlns:a16="http://schemas.microsoft.com/office/drawing/2014/main" id="{F20569DC-E989-4A09-882A-93327D84E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="" xmlns:a16="http://schemas.microsoft.com/office/drawing/2014/main" id="{B68D8430-8D4D-4F17-ADAB-1E8AC6E5713B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CB11AA25-B00D-49DA-A1C2-E0116578F23D}"/>
              </a:ext>
            </a:extLst>
          </p:cNvPr>
          <p:cNvGrpSpPr/>
          <p:nvPr/>
        </p:nvGrpSpPr>
        <p:grpSpPr>
          <a:xfrm>
            <a:off x="5136836" y="3555728"/>
            <a:ext cx="197382" cy="623888"/>
            <a:chOff x="7867063" y="3034285"/>
            <a:chExt cx="197382" cy="623888"/>
          </a:xfrm>
        </p:grpSpPr>
        <p:pic>
          <p:nvPicPr>
            <p:cNvPr id="111" name="Picture 110">
              <a:extLst>
                <a:ext uri="{FF2B5EF4-FFF2-40B4-BE49-F238E27FC236}">
                  <a16:creationId xmlns="" xmlns:a16="http://schemas.microsoft.com/office/drawing/2014/main" id="{DBB99FAF-554D-496D-A40E-D80683750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="" xmlns:a16="http://schemas.microsoft.com/office/drawing/2014/main" id="{6C5C6D93-8586-4A9F-9E5B-8C9B7FBBF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FEE10D14-9673-4D86-B66F-E541D7A565FF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="" xmlns:a16="http://schemas.microsoft.com/office/drawing/2014/main" id="{B1CB3002-8734-4E7F-A40A-EC54FCCBC715}"/>
              </a:ext>
            </a:extLst>
          </p:cNvPr>
          <p:cNvGrpSpPr/>
          <p:nvPr/>
        </p:nvGrpSpPr>
        <p:grpSpPr>
          <a:xfrm>
            <a:off x="4563559" y="4415952"/>
            <a:ext cx="197382" cy="623888"/>
            <a:chOff x="7867063" y="3034285"/>
            <a:chExt cx="197382" cy="623888"/>
          </a:xfrm>
        </p:grpSpPr>
        <p:pic>
          <p:nvPicPr>
            <p:cNvPr id="115" name="Picture 114">
              <a:extLst>
                <a:ext uri="{FF2B5EF4-FFF2-40B4-BE49-F238E27FC236}">
                  <a16:creationId xmlns="" xmlns:a16="http://schemas.microsoft.com/office/drawing/2014/main" id="{F117316F-EF8A-47F0-811D-1C522F37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="" xmlns:a16="http://schemas.microsoft.com/office/drawing/2014/main" id="{3CF1A18C-9E6C-44AF-8C9A-D3A79E021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67446364-37B1-426C-BD82-A523EB9993EF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="" xmlns:a16="http://schemas.microsoft.com/office/drawing/2014/main" id="{703A3523-E403-4597-860A-E5FB43548B61}"/>
              </a:ext>
            </a:extLst>
          </p:cNvPr>
          <p:cNvGrpSpPr/>
          <p:nvPr/>
        </p:nvGrpSpPr>
        <p:grpSpPr>
          <a:xfrm>
            <a:off x="4359833" y="5276456"/>
            <a:ext cx="197382" cy="623888"/>
            <a:chOff x="7867063" y="3034285"/>
            <a:chExt cx="197382" cy="623888"/>
          </a:xfrm>
        </p:grpSpPr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D78BB040-0897-4957-A451-6D61658AD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="" xmlns:a16="http://schemas.microsoft.com/office/drawing/2014/main" id="{F5EE4E7A-04F3-444C-8AB8-27E87113D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="" xmlns:a16="http://schemas.microsoft.com/office/drawing/2014/main" id="{1869D119-408E-43DD-8F22-C8D93BB11D31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7F1E534A-A59D-40F9-826D-82FD6D78CEEB}"/>
              </a:ext>
            </a:extLst>
          </p:cNvPr>
          <p:cNvGrpSpPr/>
          <p:nvPr/>
        </p:nvGrpSpPr>
        <p:grpSpPr>
          <a:xfrm>
            <a:off x="3786556" y="6126433"/>
            <a:ext cx="197382" cy="623888"/>
            <a:chOff x="7867063" y="3034285"/>
            <a:chExt cx="197382" cy="623888"/>
          </a:xfrm>
        </p:grpSpPr>
        <p:pic>
          <p:nvPicPr>
            <p:cNvPr id="123" name="Picture 122">
              <a:extLst>
                <a:ext uri="{FF2B5EF4-FFF2-40B4-BE49-F238E27FC236}">
                  <a16:creationId xmlns="" xmlns:a16="http://schemas.microsoft.com/office/drawing/2014/main" id="{CEEA2CA2-7E0C-4F58-9AB0-45D39A32A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CE3805C6-B21C-4E6A-9B90-DB0D40435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="" xmlns:a16="http://schemas.microsoft.com/office/drawing/2014/main" id="{52C6DB16-78B6-4DED-A4F5-BA17FFFC8FAA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="" xmlns:a16="http://schemas.microsoft.com/office/drawing/2014/main" id="{644AB63A-9A6B-4F7B-B841-D9F3A4EE6824}"/>
              </a:ext>
            </a:extLst>
          </p:cNvPr>
          <p:cNvGrpSpPr/>
          <p:nvPr/>
        </p:nvGrpSpPr>
        <p:grpSpPr>
          <a:xfrm>
            <a:off x="1628197" y="4678040"/>
            <a:ext cx="1974822" cy="328204"/>
            <a:chOff x="2597178" y="2938662"/>
            <a:chExt cx="1632862" cy="328204"/>
          </a:xfrm>
        </p:grpSpPr>
        <p:pic>
          <p:nvPicPr>
            <p:cNvPr id="148" name="Picture 147">
              <a:extLst>
                <a:ext uri="{FF2B5EF4-FFF2-40B4-BE49-F238E27FC236}">
                  <a16:creationId xmlns="" xmlns:a16="http://schemas.microsoft.com/office/drawing/2014/main" id="{AD9A21E3-ED71-4A26-AEC9-7322FB89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D3207ED6-0BDA-4518-9E5E-186610226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55DF13ED-523E-4AF3-A4C4-344AD49398A4}"/>
              </a:ext>
            </a:extLst>
          </p:cNvPr>
          <p:cNvGrpSpPr/>
          <p:nvPr/>
        </p:nvGrpSpPr>
        <p:grpSpPr>
          <a:xfrm>
            <a:off x="1842188" y="5560064"/>
            <a:ext cx="1974822" cy="328204"/>
            <a:chOff x="2597178" y="2938662"/>
            <a:chExt cx="1632862" cy="328204"/>
          </a:xfrm>
        </p:grpSpPr>
        <p:pic>
          <p:nvPicPr>
            <p:cNvPr id="151" name="Picture 150">
              <a:extLst>
                <a:ext uri="{FF2B5EF4-FFF2-40B4-BE49-F238E27FC236}">
                  <a16:creationId xmlns="" xmlns:a16="http://schemas.microsoft.com/office/drawing/2014/main" id="{BC4226EA-7CAC-4ACC-AF54-95E235948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="" xmlns:a16="http://schemas.microsoft.com/office/drawing/2014/main" id="{1AE073AF-9154-4EFE-8EE4-F24D7F03E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="" xmlns:a16="http://schemas.microsoft.com/office/drawing/2014/main" id="{C29E9990-ED33-4996-8CA6-BE8F2522B8FE}"/>
              </a:ext>
            </a:extLst>
          </p:cNvPr>
          <p:cNvGrpSpPr/>
          <p:nvPr/>
        </p:nvGrpSpPr>
        <p:grpSpPr>
          <a:xfrm>
            <a:off x="1274439" y="6423136"/>
            <a:ext cx="1974822" cy="328204"/>
            <a:chOff x="2597178" y="2938662"/>
            <a:chExt cx="1632862" cy="328204"/>
          </a:xfrm>
        </p:grpSpPr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C2B0EEDE-9801-4496-87AB-F6DD2FF86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="" xmlns:a16="http://schemas.microsoft.com/office/drawing/2014/main" id="{C72C97C9-F3AE-4BBB-9C87-AFAB16D29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="" xmlns:a16="http://schemas.microsoft.com/office/drawing/2014/main" id="{58109016-1A63-48E8-BFA3-F5B54C8C231E}"/>
              </a:ext>
            </a:extLst>
          </p:cNvPr>
          <p:cNvGrpSpPr/>
          <p:nvPr/>
        </p:nvGrpSpPr>
        <p:grpSpPr>
          <a:xfrm>
            <a:off x="2893950" y="6703567"/>
            <a:ext cx="1974822" cy="328204"/>
            <a:chOff x="2597178" y="2938662"/>
            <a:chExt cx="1632862" cy="328204"/>
          </a:xfrm>
        </p:grpSpPr>
        <p:pic>
          <p:nvPicPr>
            <p:cNvPr id="157" name="Picture 156">
              <a:extLst>
                <a:ext uri="{FF2B5EF4-FFF2-40B4-BE49-F238E27FC236}">
                  <a16:creationId xmlns="" xmlns:a16="http://schemas.microsoft.com/office/drawing/2014/main" id="{36AF176D-9D12-4922-BBC4-644D06AF7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="" xmlns:a16="http://schemas.microsoft.com/office/drawing/2014/main" id="{F26BD8B6-EB76-464D-8A73-F2009E846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sp>
        <p:nvSpPr>
          <p:cNvPr id="159" name="Rectangle 158">
            <a:extLst>
              <a:ext uri="{FF2B5EF4-FFF2-40B4-BE49-F238E27FC236}">
                <a16:creationId xmlns="" xmlns:a16="http://schemas.microsoft.com/office/drawing/2014/main" id="{EC9BFEB1-6E85-4C35-8AFB-EAA7A32A4B5F}"/>
              </a:ext>
            </a:extLst>
          </p:cNvPr>
          <p:cNvSpPr/>
          <p:nvPr/>
        </p:nvSpPr>
        <p:spPr>
          <a:xfrm>
            <a:off x="5908052" y="1664998"/>
            <a:ext cx="3231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Now, to search if a sequence is in our </a:t>
            </a:r>
            <a:r>
              <a:rPr lang="en-US" dirty="0" err="1"/>
              <a:t>Trie</a:t>
            </a:r>
            <a:r>
              <a:rPr lang="en-US" dirty="0"/>
              <a:t>, we just start at the top and follow the chains!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="" xmlns:a16="http://schemas.microsoft.com/office/drawing/2014/main" id="{D2D15A47-48D0-415A-BB14-7383D4CD5A7B}"/>
              </a:ext>
            </a:extLst>
          </p:cNvPr>
          <p:cNvSpPr/>
          <p:nvPr/>
        </p:nvSpPr>
        <p:spPr>
          <a:xfrm>
            <a:off x="6274349" y="3180604"/>
            <a:ext cx="2537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 err="1">
                <a:solidFill>
                  <a:srgbClr val="FF0000"/>
                </a:solidFill>
              </a:rPr>
              <a:t>atgattacgt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 in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="" xmlns:a16="http://schemas.microsoft.com/office/drawing/2014/main" id="{A1FE8A4C-CBB8-4F88-92C2-AE33D5EBDCFF}"/>
              </a:ext>
            </a:extLst>
          </p:cNvPr>
          <p:cNvSpPr/>
          <p:nvPr/>
        </p:nvSpPr>
        <p:spPr>
          <a:xfrm>
            <a:off x="4014807" y="918099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61" name="Arrow: Down 160">
            <a:extLst>
              <a:ext uri="{FF2B5EF4-FFF2-40B4-BE49-F238E27FC236}">
                <a16:creationId xmlns="" xmlns:a16="http://schemas.microsoft.com/office/drawing/2014/main" id="{E7E85868-FAF2-491C-9941-47F9DE9861E0}"/>
              </a:ext>
            </a:extLst>
          </p:cNvPr>
          <p:cNvSpPr/>
          <p:nvPr/>
        </p:nvSpPr>
        <p:spPr>
          <a:xfrm>
            <a:off x="4627201" y="1767483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62" name="Arrow: Down 161">
            <a:extLst>
              <a:ext uri="{FF2B5EF4-FFF2-40B4-BE49-F238E27FC236}">
                <a16:creationId xmlns="" xmlns:a16="http://schemas.microsoft.com/office/drawing/2014/main" id="{082F6E9D-2CB2-41A5-8D6E-1DC6B5105CD0}"/>
              </a:ext>
            </a:extLst>
          </p:cNvPr>
          <p:cNvSpPr/>
          <p:nvPr/>
        </p:nvSpPr>
        <p:spPr>
          <a:xfrm>
            <a:off x="4848282" y="2630554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63" name="Arrow: Down 162">
            <a:extLst>
              <a:ext uri="{FF2B5EF4-FFF2-40B4-BE49-F238E27FC236}">
                <a16:creationId xmlns="" xmlns:a16="http://schemas.microsoft.com/office/drawing/2014/main" id="{05E93283-88B1-4A69-A660-67A5A2031481}"/>
              </a:ext>
            </a:extLst>
          </p:cNvPr>
          <p:cNvSpPr/>
          <p:nvPr/>
        </p:nvSpPr>
        <p:spPr>
          <a:xfrm>
            <a:off x="4258206" y="3380454"/>
            <a:ext cx="320680" cy="338554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80704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45226 0.0129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22" y="64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51511 0.0340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64" y="169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53837 0.0567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27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60209 0.09422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04" y="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62605 0.133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02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60052 0.1743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35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6632 0.21759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0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68507 0.25718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53" y="1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12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44566 0.33912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92" y="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7" grpId="1" animBg="1"/>
      <p:bldP spid="166" grpId="0" animBg="1"/>
      <p:bldP spid="166" grpId="1" animBg="1"/>
      <p:bldP spid="165" grpId="0" animBg="1"/>
      <p:bldP spid="165" grpId="1" animBg="1"/>
      <p:bldP spid="11" grpId="0" animBg="1"/>
      <p:bldP spid="11" grpId="1" animBg="1"/>
      <p:bldP spid="19" grpId="0"/>
      <p:bldP spid="22" grpId="0"/>
      <p:bldP spid="63" grpId="0" animBg="1"/>
      <p:bldP spid="64" grpId="0"/>
      <p:bldP spid="159" grpId="0"/>
      <p:bldP spid="160" grpId="0"/>
      <p:bldP spid="8" grpId="0" animBg="1"/>
      <p:bldP spid="161" grpId="0" animBg="1"/>
      <p:bldP spid="162" grpId="0" animBg="1"/>
      <p:bldP spid="1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8271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What You’ll Learn in </a:t>
            </a:r>
            <a:r>
              <a:rPr lang="en-US" dirty="0" smtClean="0"/>
              <a:t>DSs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1D2B845-68FA-4F9C-A0CB-4BD0B174ACCE}"/>
              </a:ext>
            </a:extLst>
          </p:cNvPr>
          <p:cNvSpPr/>
          <p:nvPr/>
        </p:nvSpPr>
        <p:spPr>
          <a:xfrm>
            <a:off x="7034473" y="6092585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5E7316DC-8878-4392-80A3-C63C945D68A3}"/>
              </a:ext>
            </a:extLst>
          </p:cNvPr>
          <p:cNvGrpSpPr/>
          <p:nvPr/>
        </p:nvGrpSpPr>
        <p:grpSpPr>
          <a:xfrm>
            <a:off x="516582" y="935530"/>
            <a:ext cx="4912239" cy="1034684"/>
            <a:chOff x="1992086" y="715604"/>
            <a:chExt cx="4912239" cy="1034684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="" xmlns:a16="http://schemas.microsoft.com/office/drawing/2014/main" id="{6EC96C60-75B4-4EF0-A6F5-F3CEFD4CE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086" y="757299"/>
              <a:ext cx="992989" cy="9929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1A21414-3FF6-40FA-9FB2-16FAAB7E68A6}"/>
                </a:ext>
              </a:extLst>
            </p:cNvPr>
            <p:cNvSpPr txBox="1"/>
            <p:nvPr/>
          </p:nvSpPr>
          <p:spPr>
            <a:xfrm>
              <a:off x="2332325" y="715604"/>
              <a:ext cx="4572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Advanced C++ Topics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Object Oriented Programming and C++ language features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1651D76-7D61-46C2-BAA2-2BED0CB1631F}"/>
              </a:ext>
            </a:extLst>
          </p:cNvPr>
          <p:cNvGrpSpPr/>
          <p:nvPr/>
        </p:nvGrpSpPr>
        <p:grpSpPr>
          <a:xfrm>
            <a:off x="685800" y="2714648"/>
            <a:ext cx="3936057" cy="1446550"/>
            <a:chOff x="-1543922" y="2750353"/>
            <a:chExt cx="3936057" cy="1446550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ADB82EE2-12A2-44E0-9C20-76A86D07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43922" y="2929739"/>
              <a:ext cx="1458198" cy="7290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2C413D6C-2B36-46E4-99EF-EB15DD422E09}"/>
                </a:ext>
              </a:extLst>
            </p:cNvPr>
            <p:cNvSpPr txBox="1"/>
            <p:nvPr/>
          </p:nvSpPr>
          <p:spPr>
            <a:xfrm>
              <a:off x="-896473" y="2750353"/>
              <a:ext cx="3288608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      Algorithms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 The most useful algorithms (e.g., sorting, searching)</a:t>
              </a:r>
              <a:br>
                <a:rPr lang="en-US" sz="2000" dirty="0">
                  <a:solidFill>
                    <a:srgbClr val="008080"/>
                  </a:solidFill>
                </a:rPr>
              </a:br>
              <a:endParaRPr lang="en-US" sz="800" dirty="0">
                <a:solidFill>
                  <a:srgbClr val="00808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A42E6704-142C-4316-85AE-DA1A877B7130}"/>
              </a:ext>
            </a:extLst>
          </p:cNvPr>
          <p:cNvGrpSpPr/>
          <p:nvPr/>
        </p:nvGrpSpPr>
        <p:grpSpPr>
          <a:xfrm>
            <a:off x="4687720" y="1687725"/>
            <a:ext cx="4505266" cy="1323439"/>
            <a:chOff x="5410259" y="801278"/>
            <a:chExt cx="4505266" cy="1323439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6B76EE8C-7A03-490E-9546-2A85488D4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" b="-922"/>
            <a:stretch/>
          </p:blipFill>
          <p:spPr>
            <a:xfrm>
              <a:off x="5410259" y="1131866"/>
              <a:ext cx="1482203" cy="8367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A075A814-8BCE-41FD-82C7-406B95A2734E}"/>
                </a:ext>
              </a:extLst>
            </p:cNvPr>
            <p:cNvSpPr txBox="1"/>
            <p:nvPr/>
          </p:nvSpPr>
          <p:spPr>
            <a:xfrm>
              <a:off x="6282417" y="801278"/>
              <a:ext cx="363310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     Data Structures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 The most useful data structures (e.g., lists, trees, hash tables)</a:t>
              </a: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41E0992-FF9D-4F36-9CBE-5F7BE6C33CD1}"/>
              </a:ext>
            </a:extLst>
          </p:cNvPr>
          <p:cNvSpPr txBox="1"/>
          <p:nvPr/>
        </p:nvSpPr>
        <p:spPr>
          <a:xfrm>
            <a:off x="5255458" y="3574770"/>
            <a:ext cx="33904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/>
              <a:t>Building Big Programs</a:t>
            </a:r>
          </a:p>
          <a:p>
            <a:pPr algn="ctr" eaLnBrk="1" hangingPunct="1"/>
            <a:r>
              <a:rPr lang="en-US" sz="2000" dirty="0">
                <a:solidFill>
                  <a:srgbClr val="008080"/>
                </a:solidFill>
              </a:rPr>
              <a:t>How to write large programs (1000+ lines)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201064" y="667872"/>
            <a:ext cx="8775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Enough analogies with chains!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AE9BC75-548B-40EF-92C5-66338E1DBB68}"/>
              </a:ext>
            </a:extLst>
          </p:cNvPr>
          <p:cNvGrpSpPr/>
          <p:nvPr/>
        </p:nvGrpSpPr>
        <p:grpSpPr>
          <a:xfrm>
            <a:off x="792180" y="1471056"/>
            <a:ext cx="6712842" cy="6531955"/>
            <a:chOff x="1313340" y="1475512"/>
            <a:chExt cx="6712842" cy="6531955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639848E5-6E0A-4702-B096-FE24059CD3B6}"/>
                </a:ext>
              </a:extLst>
            </p:cNvPr>
            <p:cNvGrpSpPr/>
            <p:nvPr/>
          </p:nvGrpSpPr>
          <p:grpSpPr>
            <a:xfrm>
              <a:off x="2905316" y="1475512"/>
              <a:ext cx="3178725" cy="6531955"/>
              <a:chOff x="2905316" y="1475512"/>
              <a:chExt cx="3178725" cy="653195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="" xmlns:a16="http://schemas.microsoft.com/office/drawing/2014/main" id="{D54BC8A5-45B4-4A95-8910-3B6443565E08}"/>
                  </a:ext>
                </a:extLst>
              </p:cNvPr>
              <p:cNvGrpSpPr/>
              <p:nvPr/>
            </p:nvGrpSpPr>
            <p:grpSpPr>
              <a:xfrm>
                <a:off x="3836893" y="1475512"/>
                <a:ext cx="1344705" cy="860611"/>
                <a:chOff x="1822823" y="2002118"/>
                <a:chExt cx="1344705" cy="86061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="" xmlns:a16="http://schemas.microsoft.com/office/drawing/2014/main" id="{F16570C1-69FB-4DA7-815C-BB5D2C464892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="" xmlns:a16="http://schemas.microsoft.com/office/drawing/2014/main" id="{45E7D568-B361-4D2B-A763-59DE59DFAEE2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="" xmlns:a16="http://schemas.microsoft.com/office/drawing/2014/main" id="{E42AA378-9B17-45C2-B03C-6093B3A16153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="" xmlns:a16="http://schemas.microsoft.com/office/drawing/2014/main" id="{928FBAFA-452D-4081-973C-F556672E4DAB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="" xmlns:a16="http://schemas.microsoft.com/office/drawing/2014/main" id="{9B4D480B-5E19-40B1-A63A-78E5C531300A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="" xmlns:a16="http://schemas.microsoft.com/office/drawing/2014/main" id="{8286403B-6F1E-4D6F-9103-9BD25DCE6622}"/>
                    </a:ext>
                  </a:extLst>
                </p:cNvPr>
                <p:cNvSpPr txBox="1"/>
                <p:nvPr/>
              </p:nvSpPr>
              <p:spPr>
                <a:xfrm>
                  <a:off x="2066211" y="2032313"/>
                  <a:ext cx="8579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Start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="" xmlns:a16="http://schemas.microsoft.com/office/drawing/2014/main" id="{0A1F4C6D-FEC9-4E0A-84EA-6275450D8591}"/>
                  </a:ext>
                </a:extLst>
              </p:cNvPr>
              <p:cNvGrpSpPr/>
              <p:nvPr/>
            </p:nvGrpSpPr>
            <p:grpSpPr>
              <a:xfrm>
                <a:off x="2905316" y="2906875"/>
                <a:ext cx="1344705" cy="860611"/>
                <a:chOff x="1822823" y="2002118"/>
                <a:chExt cx="1344705" cy="860611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="" xmlns:a16="http://schemas.microsoft.com/office/drawing/2014/main" id="{DDC3E406-FC8B-4DB1-8F37-0FCD6AF69F7B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="" xmlns:a16="http://schemas.microsoft.com/office/drawing/2014/main" id="{51BA1447-8D00-4DB9-88AA-A100639D5465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="" xmlns:a16="http://schemas.microsoft.com/office/drawing/2014/main" id="{CE43C402-8412-48BF-8533-C96BBEF1058C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="" xmlns:a16="http://schemas.microsoft.com/office/drawing/2014/main" id="{5C02CDFD-7A56-41B2-A226-CB9213569B1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="" xmlns:a16="http://schemas.microsoft.com/office/drawing/2014/main" id="{0140DB22-2BAA-4562-845D-E1C4C625736B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="" xmlns:a16="http://schemas.microsoft.com/office/drawing/2014/main" id="{E926E3C8-170F-477B-96CE-16558DF87E59}"/>
                  </a:ext>
                </a:extLst>
              </p:cNvPr>
              <p:cNvGrpSpPr/>
              <p:nvPr/>
            </p:nvGrpSpPr>
            <p:grpSpPr>
              <a:xfrm>
                <a:off x="3927186" y="3594663"/>
                <a:ext cx="347861" cy="723198"/>
                <a:chOff x="3902528" y="2149037"/>
                <a:chExt cx="347861" cy="723198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="" xmlns:a16="http://schemas.microsoft.com/office/drawing/2014/main" id="{E14090EE-3ECD-41D7-A3BD-50059C553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="" xmlns:a16="http://schemas.microsoft.com/office/drawing/2014/main" id="{21B9EA4B-615B-46DE-B23F-4C69D75399E5}"/>
                    </a:ext>
                  </a:extLst>
                </p:cNvPr>
                <p:cNvSpPr txBox="1"/>
                <p:nvPr/>
              </p:nvSpPr>
              <p:spPr>
                <a:xfrm>
                  <a:off x="3902528" y="2336959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="" xmlns:a16="http://schemas.microsoft.com/office/drawing/2014/main" id="{A9AD5FCE-5A40-4DB8-A3A2-10A392285272}"/>
                  </a:ext>
                </a:extLst>
              </p:cNvPr>
              <p:cNvGrpSpPr/>
              <p:nvPr/>
            </p:nvGrpSpPr>
            <p:grpSpPr>
              <a:xfrm>
                <a:off x="3731563" y="4332035"/>
                <a:ext cx="1344705" cy="860611"/>
                <a:chOff x="1822823" y="2002118"/>
                <a:chExt cx="1344705" cy="86061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="" xmlns:a16="http://schemas.microsoft.com/office/drawing/2014/main" id="{F9FE42FD-63E0-45C3-9CDC-EBD7AB804669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="" xmlns:a16="http://schemas.microsoft.com/office/drawing/2014/main" id="{224D97AB-332E-45D8-A8E2-B2AD335820BE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="" xmlns:a16="http://schemas.microsoft.com/office/drawing/2014/main" id="{EA512042-F03A-4F01-A8D9-8F525E113E1F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="" xmlns:a16="http://schemas.microsoft.com/office/drawing/2014/main" id="{9D756B12-45C1-4A43-9E89-D81ADB303385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="" xmlns:a16="http://schemas.microsoft.com/office/drawing/2014/main" id="{E2E709BF-381A-422B-B800-EA4EFCFC901E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="" xmlns:a16="http://schemas.microsoft.com/office/drawing/2014/main" id="{8C85438B-6E55-4209-A785-988C9E94EE67}"/>
                  </a:ext>
                </a:extLst>
              </p:cNvPr>
              <p:cNvGrpSpPr/>
              <p:nvPr/>
            </p:nvGrpSpPr>
            <p:grpSpPr>
              <a:xfrm>
                <a:off x="4404179" y="5020889"/>
                <a:ext cx="371765" cy="723198"/>
                <a:chOff x="3878624" y="2149037"/>
                <a:chExt cx="371765" cy="723198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="" xmlns:a16="http://schemas.microsoft.com/office/drawing/2014/main" id="{096CE7E7-0A8C-4DCD-833C-21E82B698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="" xmlns:a16="http://schemas.microsoft.com/office/drawing/2014/main" id="{5F71DAE3-068E-42C8-9BEF-867105BB9C77}"/>
                    </a:ext>
                  </a:extLst>
                </p:cNvPr>
                <p:cNvSpPr txBox="1"/>
                <p:nvPr/>
              </p:nvSpPr>
              <p:spPr>
                <a:xfrm>
                  <a:off x="3878624" y="2336959"/>
                  <a:ext cx="3209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="" xmlns:a16="http://schemas.microsoft.com/office/drawing/2014/main" id="{679310FE-220A-4DA8-A0E0-49B045E1F7DF}"/>
                  </a:ext>
                </a:extLst>
              </p:cNvPr>
              <p:cNvGrpSpPr/>
              <p:nvPr/>
            </p:nvGrpSpPr>
            <p:grpSpPr>
              <a:xfrm>
                <a:off x="4232460" y="5758261"/>
                <a:ext cx="1344705" cy="860611"/>
                <a:chOff x="1822823" y="2002118"/>
                <a:chExt cx="1344705" cy="86061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="" xmlns:a16="http://schemas.microsoft.com/office/drawing/2014/main" id="{A30FBD83-995A-4CB9-ABD9-2E672D1B630A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="" xmlns:a16="http://schemas.microsoft.com/office/drawing/2014/main" id="{CE462E6D-29BC-4C91-B9C0-93F1D251A10A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="" xmlns:a16="http://schemas.microsoft.com/office/drawing/2014/main" id="{87E1E2E1-1D5E-438F-935A-FE9FD0955720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="" xmlns:a16="http://schemas.microsoft.com/office/drawing/2014/main" id="{9B919CF2-75E7-40DC-9112-952D0F5DBF01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="" xmlns:a16="http://schemas.microsoft.com/office/drawing/2014/main" id="{5DA96939-8AB6-4A90-A412-43043AB0CE48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="" xmlns:a16="http://schemas.microsoft.com/office/drawing/2014/main" id="{7A940720-0DAD-4D48-A87D-72E355F0727B}"/>
                  </a:ext>
                </a:extLst>
              </p:cNvPr>
              <p:cNvGrpSpPr/>
              <p:nvPr/>
            </p:nvGrpSpPr>
            <p:grpSpPr>
              <a:xfrm>
                <a:off x="4893126" y="6409484"/>
                <a:ext cx="389694" cy="723198"/>
                <a:chOff x="3860695" y="2149037"/>
                <a:chExt cx="389694" cy="723198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="" xmlns:a16="http://schemas.microsoft.com/office/drawing/2014/main" id="{97FB3B77-0924-4797-9B08-8FC3CA53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>
                  <a:extLst>
                    <a:ext uri="{FF2B5EF4-FFF2-40B4-BE49-F238E27FC236}">
                      <a16:creationId xmlns="" xmlns:a16="http://schemas.microsoft.com/office/drawing/2014/main" id="{67E6931C-A2C3-444B-81A7-88DCEFA3A236}"/>
                    </a:ext>
                  </a:extLst>
                </p:cNvPr>
                <p:cNvSpPr txBox="1"/>
                <p:nvPr/>
              </p:nvSpPr>
              <p:spPr>
                <a:xfrm>
                  <a:off x="3860695" y="2253288"/>
                  <a:ext cx="3209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="" xmlns:a16="http://schemas.microsoft.com/office/drawing/2014/main" id="{906A45FB-386A-4A96-A10F-7F51D43FB7D6}"/>
                  </a:ext>
                </a:extLst>
              </p:cNvPr>
              <p:cNvGrpSpPr/>
              <p:nvPr/>
            </p:nvGrpSpPr>
            <p:grpSpPr>
              <a:xfrm>
                <a:off x="4739336" y="7146856"/>
                <a:ext cx="1344705" cy="860611"/>
                <a:chOff x="1822823" y="2002118"/>
                <a:chExt cx="1344705" cy="860611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="" xmlns:a16="http://schemas.microsoft.com/office/drawing/2014/main" id="{40711860-BF16-46B9-BC68-E38E34DD5A36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="" xmlns:a16="http://schemas.microsoft.com/office/drawing/2014/main" id="{FBCA09CD-882D-4490-91B4-86A37C262E1C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="" xmlns:a16="http://schemas.microsoft.com/office/drawing/2014/main" id="{AB624F0E-2075-41BE-88FE-64D2888423B6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="" xmlns:a16="http://schemas.microsoft.com/office/drawing/2014/main" id="{383C4F0F-8102-4398-A27C-B0D92DC5210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="" xmlns:a16="http://schemas.microsoft.com/office/drawing/2014/main" id="{2AA1D76A-8C79-47BD-91E6-91710FC50D14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040FE7B3-028F-4651-B220-EAA9BDBED371}"/>
                </a:ext>
              </a:extLst>
            </p:cNvPr>
            <p:cNvGrpSpPr/>
            <p:nvPr/>
          </p:nvGrpSpPr>
          <p:grpSpPr>
            <a:xfrm>
              <a:off x="1313340" y="3574425"/>
              <a:ext cx="2270304" cy="4433042"/>
              <a:chOff x="1313340" y="3574425"/>
              <a:chExt cx="2270304" cy="443304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="" xmlns:a16="http://schemas.microsoft.com/office/drawing/2014/main" id="{72C6D47B-219D-42DC-B526-E729DA73200A}"/>
                  </a:ext>
                </a:extLst>
              </p:cNvPr>
              <p:cNvGrpSpPr/>
              <p:nvPr/>
            </p:nvGrpSpPr>
            <p:grpSpPr>
              <a:xfrm>
                <a:off x="3009045" y="3574425"/>
                <a:ext cx="357202" cy="743575"/>
                <a:chOff x="3675422" y="2149037"/>
                <a:chExt cx="357202" cy="743575"/>
              </a:xfrm>
            </p:grpSpPr>
            <p:cxnSp>
              <p:nvCxnSpPr>
                <p:cNvPr id="66" name="Straight Arrow Connector 65">
                  <a:extLst>
                    <a:ext uri="{FF2B5EF4-FFF2-40B4-BE49-F238E27FC236}">
                      <a16:creationId xmlns="" xmlns:a16="http://schemas.microsoft.com/office/drawing/2014/main" id="{930F90B0-967C-468A-B01E-598C4199A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48847" y="2149037"/>
                  <a:ext cx="183777" cy="7435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="" xmlns:a16="http://schemas.microsoft.com/office/drawing/2014/main" id="{4DA573FA-6F09-4C91-BE24-661C289B1C18}"/>
                    </a:ext>
                  </a:extLst>
                </p:cNvPr>
                <p:cNvSpPr txBox="1"/>
                <p:nvPr/>
              </p:nvSpPr>
              <p:spPr>
                <a:xfrm>
                  <a:off x="3675422" y="2277195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="" xmlns:a16="http://schemas.microsoft.com/office/drawing/2014/main" id="{24A21EC8-1DA8-410A-B068-47F15C7DB29D}"/>
                  </a:ext>
                </a:extLst>
              </p:cNvPr>
              <p:cNvGrpSpPr/>
              <p:nvPr/>
            </p:nvGrpSpPr>
            <p:grpSpPr>
              <a:xfrm>
                <a:off x="2238939" y="4332263"/>
                <a:ext cx="1344705" cy="860611"/>
                <a:chOff x="1822823" y="2002118"/>
                <a:chExt cx="1344705" cy="860611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id="{0671C1DC-B1B7-49BF-B82B-5C3F742A3698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id="{417AB7ED-FCD9-4A3F-8997-09B47141EBA6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id="{0BB78513-9668-4AD1-97A2-6B123C4B4005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id="{6D6CF202-39DD-4EF4-A4F2-410D7C157DF6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id="{EE91C461-BCF8-4793-85E0-7612E841C318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="" xmlns:a16="http://schemas.microsoft.com/office/drawing/2014/main" id="{A82F1D64-8A5F-434C-AEDE-1105BD863251}"/>
                  </a:ext>
                </a:extLst>
              </p:cNvPr>
              <p:cNvGrpSpPr/>
              <p:nvPr/>
            </p:nvGrpSpPr>
            <p:grpSpPr>
              <a:xfrm>
                <a:off x="2083446" y="5000512"/>
                <a:ext cx="357202" cy="743575"/>
                <a:chOff x="3675422" y="2149037"/>
                <a:chExt cx="357202" cy="743575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="" xmlns:a16="http://schemas.microsoft.com/office/drawing/2014/main" id="{13D3DD03-D0CD-4A8A-849F-F62D26287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48847" y="2149037"/>
                  <a:ext cx="183777" cy="7435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="" xmlns:a16="http://schemas.microsoft.com/office/drawing/2014/main" id="{9523632F-1D50-49B7-8AF4-60A4298A1813}"/>
                    </a:ext>
                  </a:extLst>
                </p:cNvPr>
                <p:cNvSpPr txBox="1"/>
                <p:nvPr/>
              </p:nvSpPr>
              <p:spPr>
                <a:xfrm>
                  <a:off x="3675422" y="2277195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="" xmlns:a16="http://schemas.microsoft.com/office/drawing/2014/main" id="{DC1A9100-EE9D-4B90-9C43-2862C1727466}"/>
                  </a:ext>
                </a:extLst>
              </p:cNvPr>
              <p:cNvGrpSpPr/>
              <p:nvPr/>
            </p:nvGrpSpPr>
            <p:grpSpPr>
              <a:xfrm>
                <a:off x="1313340" y="5758350"/>
                <a:ext cx="1344705" cy="860611"/>
                <a:chOff x="1822823" y="2002118"/>
                <a:chExt cx="1344705" cy="860611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id="{B5CF7957-CB3B-49E7-9A95-A9E5F47CEBB6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id="{2DDFC9FC-1D9A-4223-B8B3-2057073B23CB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id="{5291B364-2690-4978-A703-E2E3B7EA9142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id="{B42BFAED-9839-4EF5-B922-1EE682A4FA5C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id="{EE76A69E-5EE8-4A77-823E-CFDCD5139FA6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="" xmlns:a16="http://schemas.microsoft.com/office/drawing/2014/main" id="{3274E825-FB0C-4529-AFBF-269E4741C86A}"/>
                  </a:ext>
                </a:extLst>
              </p:cNvPr>
              <p:cNvGrpSpPr/>
              <p:nvPr/>
            </p:nvGrpSpPr>
            <p:grpSpPr>
              <a:xfrm>
                <a:off x="2321870" y="6409484"/>
                <a:ext cx="365789" cy="723198"/>
                <a:chOff x="3884600" y="2149037"/>
                <a:chExt cx="365789" cy="723198"/>
              </a:xfrm>
            </p:grpSpPr>
            <p:cxnSp>
              <p:nvCxnSpPr>
                <p:cNvPr id="84" name="Straight Arrow Connector 83">
                  <a:extLst>
                    <a:ext uri="{FF2B5EF4-FFF2-40B4-BE49-F238E27FC236}">
                      <a16:creationId xmlns="" xmlns:a16="http://schemas.microsoft.com/office/drawing/2014/main" id="{6FE4982B-DD45-4786-BB4E-29E838FA2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="" xmlns:a16="http://schemas.microsoft.com/office/drawing/2014/main" id="{65E498A0-1B71-4788-BA64-0FC0DBCBA856}"/>
                    </a:ext>
                  </a:extLst>
                </p:cNvPr>
                <p:cNvSpPr txBox="1"/>
                <p:nvPr/>
              </p:nvSpPr>
              <p:spPr>
                <a:xfrm>
                  <a:off x="3884600" y="2301103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</a:t>
                  </a: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="" xmlns:a16="http://schemas.microsoft.com/office/drawing/2014/main" id="{05309D70-6F54-4CFB-B6B1-ABAD17A2CB77}"/>
                  </a:ext>
                </a:extLst>
              </p:cNvPr>
              <p:cNvGrpSpPr/>
              <p:nvPr/>
            </p:nvGrpSpPr>
            <p:grpSpPr>
              <a:xfrm>
                <a:off x="2144175" y="7146856"/>
                <a:ext cx="1344705" cy="860611"/>
                <a:chOff x="1822823" y="2002118"/>
                <a:chExt cx="1344705" cy="860611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="" xmlns:a16="http://schemas.microsoft.com/office/drawing/2014/main" id="{B9D09FD2-4CC6-48B1-AF8A-34AAAE130778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="" xmlns:a16="http://schemas.microsoft.com/office/drawing/2014/main" id="{0FCD1E03-AA25-42D2-90C7-A44E4D5E47B0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="" xmlns:a16="http://schemas.microsoft.com/office/drawing/2014/main" id="{5EFC9AD4-8DE3-42EC-8D1F-3B1C8B35EB8F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="" xmlns:a16="http://schemas.microsoft.com/office/drawing/2014/main" id="{3892EEB8-6A61-4AC1-82C7-A86110DC9E4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="" xmlns:a16="http://schemas.microsoft.com/office/drawing/2014/main" id="{8F667C0E-C01E-4D4E-B215-F0179C50606F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="" xmlns:a16="http://schemas.microsoft.com/office/drawing/2014/main" id="{DAF94702-B082-40DB-873C-FFA4C13DCBAA}"/>
                </a:ext>
              </a:extLst>
            </p:cNvPr>
            <p:cNvGrpSpPr/>
            <p:nvPr/>
          </p:nvGrpSpPr>
          <p:grpSpPr>
            <a:xfrm>
              <a:off x="2650137" y="5020950"/>
              <a:ext cx="419211" cy="702697"/>
              <a:chOff x="3914480" y="2160554"/>
              <a:chExt cx="419211" cy="702697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="" xmlns:a16="http://schemas.microsoft.com/office/drawing/2014/main" id="{EA3D03D3-0AD6-482E-A85A-D8AB48915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9323" y="2160554"/>
                <a:ext cx="294368" cy="7026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="" xmlns:a16="http://schemas.microsoft.com/office/drawing/2014/main" id="{38053D0D-4189-4C4E-8F87-66E097AA7408}"/>
                  </a:ext>
                </a:extLst>
              </p:cNvPr>
              <p:cNvSpPr txBox="1"/>
              <p:nvPr/>
            </p:nvSpPr>
            <p:spPr>
              <a:xfrm>
                <a:off x="3914480" y="2325007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566261E2-862A-4FC5-A4D2-C21AD87E3797}"/>
                </a:ext>
              </a:extLst>
            </p:cNvPr>
            <p:cNvGrpSpPr/>
            <p:nvPr/>
          </p:nvGrpSpPr>
          <p:grpSpPr>
            <a:xfrm>
              <a:off x="2771034" y="5758350"/>
              <a:ext cx="1344705" cy="860611"/>
              <a:chOff x="1822823" y="2002118"/>
              <a:chExt cx="1344705" cy="860611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52492A11-C4F1-4330-9E45-6AA33F74F40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="" xmlns:a16="http://schemas.microsoft.com/office/drawing/2014/main" id="{008EEFFB-B73D-42DA-8351-E351CC23DB04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="" xmlns:a16="http://schemas.microsoft.com/office/drawing/2014/main" id="{7C1C7D63-B1B5-434F-8324-FF35B875A37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id="{D673E743-197F-4F83-9EC7-4D5848CE793F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="" xmlns:a16="http://schemas.microsoft.com/office/drawing/2014/main" id="{0C0C45EC-6D85-449C-BD47-BA8C6444454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78E6B36F-F19D-4B19-96FC-6D52574B0A6A}"/>
                </a:ext>
              </a:extLst>
            </p:cNvPr>
            <p:cNvGrpSpPr/>
            <p:nvPr/>
          </p:nvGrpSpPr>
          <p:grpSpPr>
            <a:xfrm>
              <a:off x="3439972" y="6407273"/>
              <a:ext cx="425203" cy="725409"/>
              <a:chOff x="3842575" y="2149037"/>
              <a:chExt cx="425203" cy="725409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="" xmlns:a16="http://schemas.microsoft.com/office/drawing/2014/main" id="{59224C90-F399-4C8D-A4C1-36CB72C7C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35153" cy="72540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="" xmlns:a16="http://schemas.microsoft.com/office/drawing/2014/main" id="{FA957B4B-7CB9-4EDC-BFF3-66E8057C3BC4}"/>
                  </a:ext>
                </a:extLst>
              </p:cNvPr>
              <p:cNvSpPr txBox="1"/>
              <p:nvPr/>
            </p:nvSpPr>
            <p:spPr>
              <a:xfrm>
                <a:off x="3842575" y="2280125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="" xmlns:a16="http://schemas.microsoft.com/office/drawing/2014/main" id="{929F5BA8-0A3D-46A3-8DFF-E75394C93556}"/>
                </a:ext>
              </a:extLst>
            </p:cNvPr>
            <p:cNvGrpSpPr/>
            <p:nvPr/>
          </p:nvGrpSpPr>
          <p:grpSpPr>
            <a:xfrm>
              <a:off x="3380396" y="7143469"/>
              <a:ext cx="1344705" cy="860611"/>
              <a:chOff x="1822823" y="2002118"/>
              <a:chExt cx="1344705" cy="86061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="" xmlns:a16="http://schemas.microsoft.com/office/drawing/2014/main" id="{F091499F-6279-42BA-A19D-8E9FA851C37D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id="{9E9B8F8A-7BBA-4A16-8728-AD6741AD3531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="" xmlns:a16="http://schemas.microsoft.com/office/drawing/2014/main" id="{B21FD7A2-7B5B-410A-856A-505C79A24F57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="" xmlns:a16="http://schemas.microsoft.com/office/drawing/2014/main" id="{FD37FE12-B208-43CE-9B8E-D023EF03B9F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="" xmlns:a16="http://schemas.microsoft.com/office/drawing/2014/main" id="{450971EB-F292-4E34-8EC9-D428A8D8B7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16FD79F1-7140-4767-90E2-9EF69A6DD103}"/>
                </a:ext>
              </a:extLst>
            </p:cNvPr>
            <p:cNvGrpSpPr/>
            <p:nvPr/>
          </p:nvGrpSpPr>
          <p:grpSpPr>
            <a:xfrm>
              <a:off x="3675422" y="2149037"/>
              <a:ext cx="357202" cy="743575"/>
              <a:chOff x="3675422" y="2149037"/>
              <a:chExt cx="357202" cy="74357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="" xmlns:a16="http://schemas.microsoft.com/office/drawing/2014/main" id="{2B36F305-D471-4D06-89FB-7CAF3BFA94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A5BE2EF7-63D4-4347-A613-28FF8ED445FE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="" xmlns:a16="http://schemas.microsoft.com/office/drawing/2014/main" id="{20828686-B990-494E-A63D-7E31AD20A0CB}"/>
                </a:ext>
              </a:extLst>
            </p:cNvPr>
            <p:cNvGrpSpPr/>
            <p:nvPr/>
          </p:nvGrpSpPr>
          <p:grpSpPr>
            <a:xfrm>
              <a:off x="4352039" y="2153104"/>
              <a:ext cx="1023792" cy="734497"/>
              <a:chOff x="4032625" y="2149037"/>
              <a:chExt cx="1023792" cy="734497"/>
            </a:xfrm>
          </p:grpSpPr>
          <p:cxnSp>
            <p:nvCxnSpPr>
              <p:cNvPr id="116" name="Straight Arrow Connector 115">
                <a:extLst>
                  <a:ext uri="{FF2B5EF4-FFF2-40B4-BE49-F238E27FC236}">
                    <a16:creationId xmlns="" xmlns:a16="http://schemas.microsoft.com/office/drawing/2014/main" id="{4F05A778-CD3B-4D4D-81E3-95C8249D9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="" xmlns:a16="http://schemas.microsoft.com/office/drawing/2014/main" id="{BA8F9AAA-C9F2-4809-8EDC-69046924D988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="" xmlns:a16="http://schemas.microsoft.com/office/drawing/2014/main" id="{0CF2BB1F-26AF-4320-9BA7-4BCB1E2E42EC}"/>
                </a:ext>
              </a:extLst>
            </p:cNvPr>
            <p:cNvGrpSpPr/>
            <p:nvPr/>
          </p:nvGrpSpPr>
          <p:grpSpPr>
            <a:xfrm>
              <a:off x="5076268" y="2906874"/>
              <a:ext cx="1344705" cy="860611"/>
              <a:chOff x="1822823" y="2002118"/>
              <a:chExt cx="1344705" cy="860611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="" xmlns:a16="http://schemas.microsoft.com/office/drawing/2014/main" id="{DAF539AE-A85F-424B-A96F-56779D6BC4E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34FD36C8-B17A-4A5A-B873-FDA03B04DFFF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="" xmlns:a16="http://schemas.microsoft.com/office/drawing/2014/main" id="{4FFE6014-7925-4732-8ACD-78AFB6E2C26A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="" xmlns:a16="http://schemas.microsoft.com/office/drawing/2014/main" id="{F3556BE2-DE19-4F39-9DFC-8BEBE0AEEF34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="" xmlns:a16="http://schemas.microsoft.com/office/drawing/2014/main" id="{271A4337-653B-4449-B0FD-1B262D9B4C81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="" xmlns:a16="http://schemas.microsoft.com/office/drawing/2014/main" id="{C969365A-5EC5-4A3B-9F7A-5DCAB0F6938C}"/>
                </a:ext>
              </a:extLst>
            </p:cNvPr>
            <p:cNvGrpSpPr/>
            <p:nvPr/>
          </p:nvGrpSpPr>
          <p:grpSpPr>
            <a:xfrm>
              <a:off x="5109883" y="3584893"/>
              <a:ext cx="360833" cy="872326"/>
              <a:chOff x="3844927" y="2149037"/>
              <a:chExt cx="360833" cy="872326"/>
            </a:xfrm>
          </p:grpSpPr>
          <p:cxnSp>
            <p:nvCxnSpPr>
              <p:cNvPr id="125" name="Straight Arrow Connector 124">
                <a:extLst>
                  <a:ext uri="{FF2B5EF4-FFF2-40B4-BE49-F238E27FC236}">
                    <a16:creationId xmlns="" xmlns:a16="http://schemas.microsoft.com/office/drawing/2014/main" id="{8173A0FD-979E-4D4C-84D7-F253248E9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73135" cy="87232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="" xmlns:a16="http://schemas.microsoft.com/office/drawing/2014/main" id="{2051034B-E795-452D-B05D-7888F448535C}"/>
                  </a:ext>
                </a:extLst>
              </p:cNvPr>
              <p:cNvSpPr txBox="1"/>
              <p:nvPr/>
            </p:nvSpPr>
            <p:spPr>
              <a:xfrm>
                <a:off x="3844927" y="2437266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="" xmlns:a16="http://schemas.microsoft.com/office/drawing/2014/main" id="{651679CD-856C-4A16-917A-BDE7FBCEF022}"/>
                </a:ext>
              </a:extLst>
            </p:cNvPr>
            <p:cNvGrpSpPr/>
            <p:nvPr/>
          </p:nvGrpSpPr>
          <p:grpSpPr>
            <a:xfrm>
              <a:off x="5311730" y="4445504"/>
              <a:ext cx="1344705" cy="860611"/>
              <a:chOff x="1822823" y="2002118"/>
              <a:chExt cx="1344705" cy="860611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="" xmlns:a16="http://schemas.microsoft.com/office/drawing/2014/main" id="{03A0E7E3-E32F-4CA3-BCE2-20D8120DF317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="" xmlns:a16="http://schemas.microsoft.com/office/drawing/2014/main" id="{E9B10DDC-F9BB-45C5-B7DB-9781CD7A3651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="" xmlns:a16="http://schemas.microsoft.com/office/drawing/2014/main" id="{37ECF5F6-B85E-4E4D-AFD0-021DC3923A2E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="" xmlns:a16="http://schemas.microsoft.com/office/drawing/2014/main" id="{8A611D3B-C0CF-4EFE-A3A6-0B75C368B157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="" xmlns:a16="http://schemas.microsoft.com/office/drawing/2014/main" id="{7385CE69-930C-498C-957C-52E40335AD15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7CB33C2D-602F-4C28-A29D-AD4543A1536E}"/>
                </a:ext>
              </a:extLst>
            </p:cNvPr>
            <p:cNvGrpSpPr/>
            <p:nvPr/>
          </p:nvGrpSpPr>
          <p:grpSpPr>
            <a:xfrm>
              <a:off x="5781491" y="5099602"/>
              <a:ext cx="1023792" cy="734497"/>
              <a:chOff x="4032625" y="2149037"/>
              <a:chExt cx="1023792" cy="734497"/>
            </a:xfrm>
          </p:grpSpPr>
          <p:cxnSp>
            <p:nvCxnSpPr>
              <p:cNvPr id="134" name="Straight Arrow Connector 133">
                <a:extLst>
                  <a:ext uri="{FF2B5EF4-FFF2-40B4-BE49-F238E27FC236}">
                    <a16:creationId xmlns="" xmlns:a16="http://schemas.microsoft.com/office/drawing/2014/main" id="{FDFEB989-956B-43BC-B49B-D8C139487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TextBox 134">
                <a:extLst>
                  <a:ext uri="{FF2B5EF4-FFF2-40B4-BE49-F238E27FC236}">
                    <a16:creationId xmlns="" xmlns:a16="http://schemas.microsoft.com/office/drawing/2014/main" id="{50104393-7A9B-4B8D-BDB1-FD78E062CD94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="" xmlns:a16="http://schemas.microsoft.com/office/drawing/2014/main" id="{322809AF-90E6-4EF0-AE67-58C6319BE9D7}"/>
                </a:ext>
              </a:extLst>
            </p:cNvPr>
            <p:cNvGrpSpPr/>
            <p:nvPr/>
          </p:nvGrpSpPr>
          <p:grpSpPr>
            <a:xfrm>
              <a:off x="6505720" y="5853372"/>
              <a:ext cx="1344705" cy="860611"/>
              <a:chOff x="1822823" y="2002118"/>
              <a:chExt cx="1344705" cy="860611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="" xmlns:a16="http://schemas.microsoft.com/office/drawing/2014/main" id="{F122B664-5B24-49FF-8D22-1A378F56FB3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="" xmlns:a16="http://schemas.microsoft.com/office/drawing/2014/main" id="{BD37B48C-2687-4E3B-A723-22AB6B1336F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="" xmlns:a16="http://schemas.microsoft.com/office/drawing/2014/main" id="{3C7B907D-A682-47F7-9A6D-59B6AC0A39A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="" xmlns:a16="http://schemas.microsoft.com/office/drawing/2014/main" id="{D598631A-EDFB-4AED-9B17-FFE756CCD39A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="" xmlns:a16="http://schemas.microsoft.com/office/drawing/2014/main" id="{80DF4F62-3173-4BA8-9924-4BB5C2CC7981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="" xmlns:a16="http://schemas.microsoft.com/office/drawing/2014/main" id="{F4CAD21E-2812-4297-8583-15432F56C747}"/>
                </a:ext>
              </a:extLst>
            </p:cNvPr>
            <p:cNvGrpSpPr/>
            <p:nvPr/>
          </p:nvGrpSpPr>
          <p:grpSpPr>
            <a:xfrm>
              <a:off x="7002390" y="6513735"/>
              <a:ext cx="1023792" cy="734497"/>
              <a:chOff x="4032625" y="2149037"/>
              <a:chExt cx="1023792" cy="734497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="" xmlns:a16="http://schemas.microsoft.com/office/drawing/2014/main" id="{EFB7130D-C805-4932-A87C-CD2A0DC0D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TextBox 143">
                <a:extLst>
                  <a:ext uri="{FF2B5EF4-FFF2-40B4-BE49-F238E27FC236}">
                    <a16:creationId xmlns="" xmlns:a16="http://schemas.microsoft.com/office/drawing/2014/main" id="{864A06F0-AB90-402A-879A-1CE9A280DA80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94C8C168-6758-44EE-A465-C9F0ACEDC405}"/>
              </a:ext>
            </a:extLst>
          </p:cNvPr>
          <p:cNvGrpSpPr/>
          <p:nvPr/>
        </p:nvGrpSpPr>
        <p:grpSpPr>
          <a:xfrm>
            <a:off x="6283057" y="2590994"/>
            <a:ext cx="2693325" cy="1648251"/>
            <a:chOff x="4476261" y="1431986"/>
            <a:chExt cx="2693325" cy="1648251"/>
          </a:xfrm>
        </p:grpSpPr>
        <p:grpSp>
          <p:nvGrpSpPr>
            <p:cNvPr id="146" name="Group 145">
              <a:extLst>
                <a:ext uri="{FF2B5EF4-FFF2-40B4-BE49-F238E27FC236}">
                  <a16:creationId xmlns="" xmlns:a16="http://schemas.microsoft.com/office/drawing/2014/main" id="{17A1992B-22C1-4F0A-88B9-A484F41E3680}"/>
                </a:ext>
              </a:extLst>
            </p:cNvPr>
            <p:cNvGrpSpPr/>
            <p:nvPr/>
          </p:nvGrpSpPr>
          <p:grpSpPr>
            <a:xfrm>
              <a:off x="4476261" y="1431986"/>
              <a:ext cx="2487211" cy="1381126"/>
              <a:chOff x="4021817" y="1402892"/>
              <a:chExt cx="2487211" cy="1381126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="" xmlns:a16="http://schemas.microsoft.com/office/drawing/2014/main" id="{4547DB9E-4EB5-4686-ADC3-1C8A1C126CB7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="" xmlns:a16="http://schemas.microsoft.com/office/drawing/2014/main" id="{B63A5C6C-136E-44F2-967B-A875D3B1751E}"/>
                  </a:ext>
                </a:extLst>
              </p:cNvPr>
              <p:cNvSpPr txBox="1"/>
              <p:nvPr/>
            </p:nvSpPr>
            <p:spPr>
              <a:xfrm>
                <a:off x="4350558" y="1583689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="" xmlns:a16="http://schemas.microsoft.com/office/drawing/2014/main" id="{2AFE633E-309A-42DA-9FCE-BEEFC00F3E58}"/>
                </a:ext>
              </a:extLst>
            </p:cNvPr>
            <p:cNvSpPr txBox="1"/>
            <p:nvPr/>
          </p:nvSpPr>
          <p:spPr>
            <a:xfrm>
              <a:off x="5011116" y="1787575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="" xmlns:a16="http://schemas.microsoft.com/office/drawing/2014/main" id="{33FF1C8A-F0C4-4029-937C-4A760AE48FCB}"/>
              </a:ext>
            </a:extLst>
          </p:cNvPr>
          <p:cNvSpPr txBox="1"/>
          <p:nvPr/>
        </p:nvSpPr>
        <p:spPr>
          <a:xfrm>
            <a:off x="135836" y="1393529"/>
            <a:ext cx="30745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Here's what our </a:t>
            </a:r>
            <a:r>
              <a:rPr lang="en-US" dirty="0" err="1"/>
              <a:t>Trie</a:t>
            </a:r>
            <a:r>
              <a:rPr lang="en-US" dirty="0"/>
              <a:t> might look like in RAM with </a:t>
            </a:r>
            <a:r>
              <a:rPr lang="en-US" dirty="0">
                <a:solidFill>
                  <a:srgbClr val="FF0000"/>
                </a:solidFill>
              </a:rPr>
              <a:t>real data structures</a:t>
            </a:r>
            <a:r>
              <a:rPr lang="en-US" dirty="0"/>
              <a:t>.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="" xmlns:a16="http://schemas.microsoft.com/office/drawing/2014/main" id="{5BCD90FD-3497-450D-8569-4B137A87F87F}"/>
              </a:ext>
            </a:extLst>
          </p:cNvPr>
          <p:cNvSpPr txBox="1"/>
          <p:nvPr/>
        </p:nvSpPr>
        <p:spPr>
          <a:xfrm>
            <a:off x="5053064" y="1420180"/>
            <a:ext cx="40762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And it goes without saying that we'll need </a:t>
            </a:r>
            <a:r>
              <a:rPr lang="en-US" dirty="0">
                <a:solidFill>
                  <a:srgbClr val="FF0000"/>
                </a:solidFill>
              </a:rPr>
              <a:t>algorithms</a:t>
            </a:r>
            <a:r>
              <a:rPr lang="en-US" dirty="0"/>
              <a:t> to process our data structure too...</a:t>
            </a:r>
          </a:p>
        </p:txBody>
      </p:sp>
    </p:spTree>
    <p:extLst>
      <p:ext uri="{BB962C8B-B14F-4D97-AF65-F5344CB8AC3E}">
        <p14:creationId xmlns:p14="http://schemas.microsoft.com/office/powerpoint/2010/main" val="26718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50" grpId="0"/>
      <p:bldP spid="1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=""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=""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=""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=""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=""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=""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=""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=""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=""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=""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=""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=""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=""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=""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=""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=""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=""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=""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=""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=""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=""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=""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=""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=""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=""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=""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=""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=""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=""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=""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=""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=""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=""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=""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=""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=""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-40411" y="1366615"/>
            <a:ext cx="34724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If each sequence is ten bases long, how many total levels deep is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="" xmlns:a16="http://schemas.microsoft.com/office/drawing/2014/main" id="{30E4B971-4D1C-4DB9-99C5-7C3493558CAE}"/>
              </a:ext>
            </a:extLst>
          </p:cNvPr>
          <p:cNvSpPr/>
          <p:nvPr/>
        </p:nvSpPr>
        <p:spPr>
          <a:xfrm>
            <a:off x="649507" y="2818212"/>
            <a:ext cx="2088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levels deep!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41202B02-7441-48F0-B83F-6D31311462FE}"/>
              </a:ext>
            </a:extLst>
          </p:cNvPr>
          <p:cNvGrpSpPr/>
          <p:nvPr/>
        </p:nvGrpSpPr>
        <p:grpSpPr>
          <a:xfrm>
            <a:off x="7898375" y="1466826"/>
            <a:ext cx="1078598" cy="5494834"/>
            <a:chOff x="7898375" y="1466826"/>
            <a:chExt cx="1078598" cy="5289200"/>
          </a:xfrm>
        </p:grpSpPr>
        <p:sp>
          <p:nvSpPr>
            <p:cNvPr id="6" name="Right Brace 5">
              <a:extLst>
                <a:ext uri="{FF2B5EF4-FFF2-40B4-BE49-F238E27FC236}">
                  <a16:creationId xmlns="" xmlns:a16="http://schemas.microsoft.com/office/drawing/2014/main" id="{BDC2843C-F9ED-420D-A018-C88E38009135}"/>
                </a:ext>
              </a:extLst>
            </p:cNvPr>
            <p:cNvSpPr/>
            <p:nvPr/>
          </p:nvSpPr>
          <p:spPr>
            <a:xfrm>
              <a:off x="7898375" y="1466826"/>
              <a:ext cx="735786" cy="5289200"/>
            </a:xfrm>
            <a:prstGeom prst="rightBrace">
              <a:avLst>
                <a:gd name="adj1" fmla="val 8333"/>
                <a:gd name="adj2" fmla="val 49548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E17C6B7-E58D-471F-B9B1-C4D263E122BB}"/>
                </a:ext>
              </a:extLst>
            </p:cNvPr>
            <p:cNvSpPr txBox="1"/>
            <p:nvPr/>
          </p:nvSpPr>
          <p:spPr>
            <a:xfrm rot="5400000">
              <a:off x="7327643" y="3939014"/>
              <a:ext cx="2898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How many levels deep?</a:t>
              </a:r>
            </a:p>
          </p:txBody>
        </p:sp>
      </p:grpSp>
      <p:sp>
        <p:nvSpPr>
          <p:cNvPr id="146" name="Rectangle 2">
            <a:extLst>
              <a:ext uri="{FF2B5EF4-FFF2-40B4-BE49-F238E27FC236}">
                <a16:creationId xmlns="" xmlns:a16="http://schemas.microsoft.com/office/drawing/2014/main" id="{CB65CD38-5DB5-424F-B4C3-5DD3CFBFD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2518" y="-206222"/>
            <a:ext cx="954143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3200" kern="0"/>
              <a:t>A Trie for DNA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755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=""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=""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=""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=""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=""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=""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=""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=""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=""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=""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=""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=""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=""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=""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=""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=""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=""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=""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=""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=""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=""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=""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=""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=""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=""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=""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=""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=""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=""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=""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=""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=""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=""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=""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=""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=""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6505720" y="621380"/>
            <a:ext cx="2419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How many steps would it take to find if a DNA sequence is held in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="" xmlns:a16="http://schemas.microsoft.com/office/drawing/2014/main" id="{4D73A732-F455-4725-AD39-7C70DDAD9964}"/>
              </a:ext>
            </a:extLst>
          </p:cNvPr>
          <p:cNvSpPr/>
          <p:nvPr/>
        </p:nvSpPr>
        <p:spPr>
          <a:xfrm>
            <a:off x="6012326" y="2766745"/>
            <a:ext cx="3503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steps!</a:t>
            </a:r>
          </a:p>
        </p:txBody>
      </p:sp>
      <p:sp>
        <p:nvSpPr>
          <p:cNvPr id="145" name="Rectangle 2">
            <a:extLst>
              <a:ext uri="{FF2B5EF4-FFF2-40B4-BE49-F238E27FC236}">
                <a16:creationId xmlns="" xmlns:a16="http://schemas.microsoft.com/office/drawing/2014/main" id="{E3FE1E10-DF70-4244-A4ED-F448220D7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</p:spTree>
    <p:extLst>
      <p:ext uri="{BB962C8B-B14F-4D97-AF65-F5344CB8AC3E}">
        <p14:creationId xmlns:p14="http://schemas.microsoft.com/office/powerpoint/2010/main" val="144811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=""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=""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=""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=""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=""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=""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=""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=""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=""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=""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=""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=""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=""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=""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=""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=""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=""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=""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=""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=""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=""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=""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=""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=""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=""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=""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=""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=""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=""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=""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=""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=""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=""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=""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=""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=""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247022" y="995486"/>
            <a:ext cx="2548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If we had to add a new DNA sequence, how many steps would it take?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="" xmlns:a16="http://schemas.microsoft.com/office/drawing/2014/main" id="{4D73A732-F455-4725-AD39-7C70DDAD9964}"/>
              </a:ext>
            </a:extLst>
          </p:cNvPr>
          <p:cNvSpPr/>
          <p:nvPr/>
        </p:nvSpPr>
        <p:spPr>
          <a:xfrm>
            <a:off x="5748620" y="1590876"/>
            <a:ext cx="3503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steps!</a:t>
            </a:r>
          </a:p>
        </p:txBody>
      </p:sp>
      <p:sp>
        <p:nvSpPr>
          <p:cNvPr id="145" name="Rectangle 2">
            <a:extLst>
              <a:ext uri="{FF2B5EF4-FFF2-40B4-BE49-F238E27FC236}">
                <a16:creationId xmlns="" xmlns:a16="http://schemas.microsoft.com/office/drawing/2014/main" id="{5803BA71-36C9-4983-9097-8C748770B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</p:spTree>
    <p:extLst>
      <p:ext uri="{BB962C8B-B14F-4D97-AF65-F5344CB8AC3E}">
        <p14:creationId xmlns:p14="http://schemas.microsoft.com/office/powerpoint/2010/main" val="333998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Sorted Array vs. </a:t>
            </a:r>
            <a:r>
              <a:rPr lang="en-US" sz="3200" dirty="0" err="1"/>
              <a:t>Trie</a:t>
            </a:r>
            <a:endParaRPr lang="en-US" sz="3200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="" xmlns:a16="http://schemas.microsoft.com/office/drawing/2014/main" id="{7E27E9E3-9F6E-4176-ABA9-D787BDA6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38622"/>
              </p:ext>
            </p:extLst>
          </p:nvPr>
        </p:nvGraphicFramePr>
        <p:xfrm>
          <a:off x="1524000" y="1397000"/>
          <a:ext cx="60960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386132015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353557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Sorted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err="1">
                          <a:solidFill>
                            <a:srgbClr val="002060"/>
                          </a:solidFill>
                        </a:rPr>
                        <a:t>Trie</a:t>
                      </a:r>
                      <a:endParaRPr lang="en-US" sz="28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331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Limited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Infinitely expandable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9284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Need to move millions of items every time we add an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Just ten steps to add a new item!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9726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Searchable in dozens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Searchable in ten steps every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1946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Easy to 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More complex to implement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230949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2FA7181-FAB5-427C-9235-7C021C293D49}"/>
              </a:ext>
            </a:extLst>
          </p:cNvPr>
          <p:cNvSpPr/>
          <p:nvPr/>
        </p:nvSpPr>
        <p:spPr>
          <a:xfrm>
            <a:off x="1255059" y="1918447"/>
            <a:ext cx="6831106" cy="388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="" xmlns:a16="http://schemas.microsoft.com/office/drawing/2014/main" id="{F9237B21-40AD-4027-AC47-9A2712EA92BD}"/>
              </a:ext>
            </a:extLst>
          </p:cNvPr>
          <p:cNvSpPr/>
          <p:nvPr/>
        </p:nvSpPr>
        <p:spPr>
          <a:xfrm>
            <a:off x="1413435" y="2311434"/>
            <a:ext cx="6831106" cy="1007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="" xmlns:a16="http://schemas.microsoft.com/office/drawing/2014/main" id="{A7EE4ACA-004F-479D-833C-BC79589CB835}"/>
              </a:ext>
            </a:extLst>
          </p:cNvPr>
          <p:cNvSpPr/>
          <p:nvPr/>
        </p:nvSpPr>
        <p:spPr>
          <a:xfrm>
            <a:off x="1362635" y="3322917"/>
            <a:ext cx="6831106" cy="687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="" xmlns:a16="http://schemas.microsoft.com/office/drawing/2014/main" id="{52CDD78E-47B7-465A-836D-5B13531EAD5F}"/>
              </a:ext>
            </a:extLst>
          </p:cNvPr>
          <p:cNvSpPr/>
          <p:nvPr/>
        </p:nvSpPr>
        <p:spPr>
          <a:xfrm>
            <a:off x="1311835" y="4013199"/>
            <a:ext cx="6831106" cy="687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5" grpId="0" animBg="1"/>
      <p:bldP spid="147" grpId="0" animBg="1"/>
      <p:bldP spid="1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="" xmlns:a16="http://schemas.microsoft.com/office/drawing/2014/main" id="{D2C49C53-3790-4702-9A02-B62A4A02E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79" y="1913415"/>
            <a:ext cx="5278242" cy="3225593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101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Data Structures</a:t>
            </a:r>
          </a:p>
        </p:txBody>
      </p:sp>
      <p:sp>
        <p:nvSpPr>
          <p:cNvPr id="26632" name="Rectangle 9"/>
          <p:cNvSpPr>
            <a:spLocks noChangeArrowheads="1"/>
          </p:cNvSpPr>
          <p:nvPr/>
        </p:nvSpPr>
        <p:spPr bwMode="auto">
          <a:xfrm>
            <a:off x="501501" y="1136240"/>
            <a:ext cx="814099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As we can see,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the right data structure </a:t>
            </a:r>
            <a:r>
              <a:rPr lang="en-US" sz="2800" dirty="0">
                <a:cs typeface="Courier New" pitchFamily="49" charset="0"/>
              </a:rPr>
              <a:t>can make your algorithms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far more efficient</a:t>
            </a:r>
            <a:r>
              <a:rPr lang="en-US" sz="2800" dirty="0">
                <a:cs typeface="Courier New" pitchFamily="49" charset="0"/>
              </a:rPr>
              <a:t>!</a:t>
            </a:r>
            <a:endParaRPr lang="en-US" sz="2400" dirty="0"/>
          </a:p>
        </p:txBody>
      </p:sp>
      <p:sp>
        <p:nvSpPr>
          <p:cNvPr id="103" name="Rectangle 9">
            <a:extLst>
              <a:ext uri="{FF2B5EF4-FFF2-40B4-BE49-F238E27FC236}">
                <a16:creationId xmlns="" xmlns:a16="http://schemas.microsoft.com/office/drawing/2014/main" id="{3BC9782E-B705-476E-B813-8704B5D2F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538" y="5479827"/>
            <a:ext cx="71181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So in CS32, we'll also learn all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en-US" sz="2800" dirty="0">
                <a:cs typeface="Courier New" pitchFamily="49" charset="0"/>
              </a:rPr>
              <a:t>of the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most efficient data structures</a:t>
            </a:r>
            <a:r>
              <a:rPr lang="en-US" sz="2800" dirty="0">
                <a:cs typeface="Courier New" pitchFamily="49" charset="0"/>
              </a:rPr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89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2" grpId="0"/>
      <p:bldP spid="10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C88FB52F-B478-45D8-8101-FBE377912E2E}"/>
              </a:ext>
            </a:extLst>
          </p:cNvPr>
          <p:cNvGrpSpPr/>
          <p:nvPr/>
        </p:nvGrpSpPr>
        <p:grpSpPr>
          <a:xfrm>
            <a:off x="1438116" y="1431986"/>
            <a:ext cx="6318860" cy="1651558"/>
            <a:chOff x="1438116" y="1431986"/>
            <a:chExt cx="6318860" cy="1651558"/>
          </a:xfrm>
        </p:grpSpPr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73135C8F-E8A2-4DF5-A533-77F3B45D9A28}"/>
                </a:ext>
              </a:extLst>
            </p:cNvPr>
            <p:cNvGrpSpPr/>
            <p:nvPr/>
          </p:nvGrpSpPr>
          <p:grpSpPr>
            <a:xfrm>
              <a:off x="1438116" y="1431986"/>
              <a:ext cx="5839884" cy="1477328"/>
              <a:chOff x="983672" y="1402892"/>
              <a:chExt cx="5839884" cy="147732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="" xmlns:a16="http://schemas.microsoft.com/office/drawing/2014/main" id="{5F16FE96-9F35-4234-A035-EFA58D4BD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672" y="1402892"/>
                <a:ext cx="2884021" cy="1477328"/>
              </a:xfrm>
              <a:prstGeom prst="rect">
                <a:avLst/>
              </a:prstGeom>
            </p:spPr>
          </p:pic>
          <p:sp>
            <p:nvSpPr>
              <p:cNvPr id="273" name="TextBox 272">
                <a:extLst>
                  <a:ext uri="{FF2B5EF4-FFF2-40B4-BE49-F238E27FC236}">
                    <a16:creationId xmlns="" xmlns:a16="http://schemas.microsoft.com/office/drawing/2014/main" id="{55D63BA5-39E8-43CE-A9F2-FCC4DA48D772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="" xmlns:a16="http://schemas.microsoft.com/office/drawing/2014/main" id="{27D4A299-364D-4A0F-868F-2C76C934CB8D}"/>
                  </a:ext>
                </a:extLst>
              </p:cNvPr>
              <p:cNvSpPr txBox="1"/>
              <p:nvPr/>
            </p:nvSpPr>
            <p:spPr>
              <a:xfrm>
                <a:off x="4665086" y="1589107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275" name="TextBox 274">
              <a:extLst>
                <a:ext uri="{FF2B5EF4-FFF2-40B4-BE49-F238E27FC236}">
                  <a16:creationId xmlns="" xmlns:a16="http://schemas.microsoft.com/office/drawing/2014/main" id="{DD529424-DAB9-4475-A038-A885492D667A}"/>
                </a:ext>
              </a:extLst>
            </p:cNvPr>
            <p:cNvSpPr txBox="1"/>
            <p:nvPr/>
          </p:nvSpPr>
          <p:spPr>
            <a:xfrm>
              <a:off x="5598506" y="1790882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-216480"/>
            <a:ext cx="8569325" cy="1025525"/>
          </a:xfrm>
        </p:spPr>
        <p:txBody>
          <a:bodyPr/>
          <a:lstStyle/>
          <a:p>
            <a:r>
              <a:rPr lang="en-US" sz="3200" dirty="0"/>
              <a:t>Data Structures + Algorithms = Confusion!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411467" y="620813"/>
            <a:ext cx="81295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As we've seen, your data structures and algorithms </a:t>
            </a:r>
            <a:br>
              <a:rPr lang="en-US" sz="2000" dirty="0"/>
            </a:br>
            <a:r>
              <a:rPr lang="en-US" sz="2000" dirty="0"/>
              <a:t>can get quite complex.</a:t>
            </a:r>
          </a:p>
        </p:txBody>
      </p:sp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688288" y="3324005"/>
            <a:ext cx="6589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If you gave your code to another programmer, </a:t>
            </a:r>
            <a:br>
              <a:rPr lang="en-US" sz="2000" dirty="0"/>
            </a:br>
            <a:r>
              <a:rPr lang="en-US" sz="2000" dirty="0"/>
              <a:t>they would have no idea how to use it!</a:t>
            </a:r>
          </a:p>
        </p:txBody>
      </p:sp>
      <p:sp>
        <p:nvSpPr>
          <p:cNvPr id="150732" name="Text Box 6"/>
          <p:cNvSpPr txBox="1">
            <a:spLocks noChangeArrowheads="1"/>
          </p:cNvSpPr>
          <p:nvPr/>
        </p:nvSpPr>
        <p:spPr bwMode="auto">
          <a:xfrm>
            <a:off x="573088" y="4298452"/>
            <a:ext cx="81295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So it always helps to also </a:t>
            </a:r>
            <a:r>
              <a:rPr lang="en-US" sz="2000" dirty="0">
                <a:solidFill>
                  <a:srgbClr val="006666"/>
                </a:solidFill>
              </a:rPr>
              <a:t>create</a:t>
            </a:r>
            <a:r>
              <a:rPr lang="en-US" sz="2000" dirty="0"/>
              <a:t> a </a:t>
            </a:r>
            <a:br>
              <a:rPr lang="en-US" sz="2000" dirty="0"/>
            </a:br>
            <a:r>
              <a:rPr lang="en-US" sz="2000" dirty="0">
                <a:solidFill>
                  <a:srgbClr val="006666"/>
                </a:solidFill>
              </a:rPr>
              <a:t>few simple functions </a:t>
            </a:r>
            <a:r>
              <a:rPr lang="en-US" sz="2000" dirty="0"/>
              <a:t>that hide the gory details…</a:t>
            </a:r>
          </a:p>
        </p:txBody>
      </p:sp>
      <p:sp>
        <p:nvSpPr>
          <p:cNvPr id="2" name="Text Box 220"/>
          <p:cNvSpPr txBox="1">
            <a:spLocks noChangeArrowheads="1"/>
          </p:cNvSpPr>
          <p:nvPr/>
        </p:nvSpPr>
        <p:spPr bwMode="auto">
          <a:xfrm>
            <a:off x="1621289" y="5292507"/>
            <a:ext cx="6135687" cy="1154162"/>
          </a:xfrm>
          <a:prstGeom prst="rect">
            <a:avLst/>
          </a:prstGeom>
          <a:solidFill>
            <a:srgbClr val="FFEA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700" dirty="0"/>
          </a:p>
          <a:p>
            <a:pPr eaLnBrk="1" hangingPunct="1"/>
            <a:r>
              <a:rPr lang="en-US" sz="1800" dirty="0"/>
              <a:t>bool </a:t>
            </a:r>
            <a:r>
              <a:rPr lang="en-US" sz="1800" dirty="0" err="1">
                <a:solidFill>
                  <a:srgbClr val="7030A0"/>
                </a:solidFill>
              </a:rPr>
              <a:t>findSequence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addSequence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deleteSequence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  <a:br>
              <a:rPr lang="en-US" sz="1800" dirty="0"/>
            </a:br>
            <a:endParaRPr lang="en-US" sz="800" dirty="0"/>
          </a:p>
        </p:txBody>
      </p:sp>
      <p:pic>
        <p:nvPicPr>
          <p:cNvPr id="150735" name="Picture 2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19" y="3145098"/>
            <a:ext cx="1504950" cy="1127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83672" y="4688916"/>
            <a:ext cx="7431665" cy="2030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main()</a:t>
            </a:r>
          </a:p>
          <a:p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rgbClr val="FF0000"/>
                </a:solidFill>
              </a:rPr>
              <a:t>addSequence</a:t>
            </a:r>
            <a:r>
              <a:rPr lang="en-US" dirty="0">
                <a:solidFill>
                  <a:schemeClr val="tx1"/>
                </a:solidFill>
              </a:rPr>
              <a:t>(“</a:t>
            </a:r>
            <a:r>
              <a:rPr lang="en-US" dirty="0" err="1">
                <a:solidFill>
                  <a:schemeClr val="tx1"/>
                </a:solidFill>
              </a:rPr>
              <a:t>tgaccagact</a:t>
            </a:r>
            <a:r>
              <a:rPr lang="en-US" dirty="0">
                <a:solidFill>
                  <a:schemeClr val="tx1"/>
                </a:solidFill>
              </a:rPr>
              <a:t>”);</a:t>
            </a:r>
          </a:p>
          <a:p>
            <a:r>
              <a:rPr lang="en-US" dirty="0">
                <a:solidFill>
                  <a:schemeClr val="tx1"/>
                </a:solidFill>
              </a:rPr>
              <a:t>     if (</a:t>
            </a:r>
            <a:r>
              <a:rPr lang="en-US" dirty="0" err="1">
                <a:solidFill>
                  <a:srgbClr val="FF0000"/>
                </a:solidFill>
              </a:rPr>
              <a:t>findSequence</a:t>
            </a:r>
            <a:r>
              <a:rPr lang="en-US" dirty="0">
                <a:solidFill>
                  <a:schemeClr val="tx1"/>
                </a:solidFill>
              </a:rPr>
              <a:t>(“</a:t>
            </a:r>
            <a:r>
              <a:rPr lang="en-US" dirty="0" err="1">
                <a:solidFill>
                  <a:schemeClr val="tx1"/>
                </a:solidFill>
              </a:rPr>
              <a:t>gcgttaacac</a:t>
            </a:r>
            <a:r>
              <a:rPr lang="en-US" dirty="0">
                <a:solidFill>
                  <a:schemeClr val="tx1"/>
                </a:solidFill>
              </a:rPr>
              <a:t>”) == true)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“This is a known DNA snippet!\n”;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167458" y="4404659"/>
            <a:ext cx="4535217" cy="941284"/>
          </a:xfrm>
          <a:prstGeom prst="wedgeRoundRectCallout">
            <a:avLst>
              <a:gd name="adj1" fmla="val -68064"/>
              <a:gd name="adj2" fmla="val 91664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>
                <a:solidFill>
                  <a:srgbClr val="006666"/>
                </a:solidFill>
              </a:rPr>
              <a:t> lets any programmer use your code…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77091" y="1389727"/>
            <a:ext cx="8425584" cy="19342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4289949" y="2200670"/>
            <a:ext cx="3788227" cy="1159620"/>
          </a:xfrm>
          <a:prstGeom prst="wedgeRoundRectCallout">
            <a:avLst>
              <a:gd name="adj1" fmla="val -66884"/>
              <a:gd name="adj2" fmla="val 69895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Such a collection of simple functions is called an </a:t>
            </a:r>
            <a:r>
              <a:rPr lang="en-US" dirty="0">
                <a:solidFill>
                  <a:srgbClr val="FF0000"/>
                </a:solidFill>
              </a:rPr>
              <a:t>“interface.”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4014175" y="82325"/>
            <a:ext cx="4535217" cy="1036924"/>
          </a:xfrm>
          <a:prstGeom prst="wedgeRoundRectCallout">
            <a:avLst>
              <a:gd name="adj1" fmla="val -69908"/>
              <a:gd name="adj2" fmla="val 105419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Without having to understand any of the </a:t>
            </a:r>
            <a:r>
              <a:rPr lang="en-US" dirty="0">
                <a:solidFill>
                  <a:srgbClr val="FF0000"/>
                </a:solidFill>
              </a:rPr>
              <a:t>confusing details</a:t>
            </a:r>
            <a:r>
              <a:rPr lang="en-US" dirty="0">
                <a:solidFill>
                  <a:srgbClr val="006666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0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0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0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53" dur="2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00018 -0.2747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0018 -0.2747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00017 -0.2747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  <p:bldP spid="150535" grpId="0"/>
      <p:bldP spid="150732" grpId="0"/>
      <p:bldP spid="150732" grpId="1"/>
      <p:bldP spid="2" grpId="0" uiExpand="1" build="p" animBg="1"/>
      <p:bldP spid="2" grpId="1" build="allAtOnce" animBg="1"/>
      <p:bldP spid="4" grpId="0" animBg="1"/>
      <p:bldP spid="17" grpId="0" animBg="1"/>
      <p:bldP spid="5" grpId="0" animBg="1"/>
      <p:bldP spid="3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6" name="Rectangle 212"/>
          <p:cNvSpPr>
            <a:spLocks noChangeArrowheads="1"/>
          </p:cNvSpPr>
          <p:nvPr/>
        </p:nvSpPr>
        <p:spPr bwMode="auto">
          <a:xfrm>
            <a:off x="59268" y="2246599"/>
            <a:ext cx="9040812" cy="2376488"/>
          </a:xfrm>
          <a:prstGeom prst="rect">
            <a:avLst/>
          </a:prstGeom>
          <a:solidFill>
            <a:srgbClr val="0048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6138326" y="3166557"/>
            <a:ext cx="2938560" cy="10156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200" dirty="0"/>
          </a:p>
          <a:p>
            <a:pPr eaLnBrk="1" hangingPunct="1"/>
            <a:r>
              <a:rPr lang="en-US" sz="1200" dirty="0"/>
              <a:t>bool </a:t>
            </a:r>
            <a:r>
              <a:rPr lang="en-US" sz="1200" dirty="0" err="1">
                <a:solidFill>
                  <a:srgbClr val="7030A0"/>
                </a:solidFill>
              </a:rPr>
              <a:t>findSequence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</a:p>
          <a:p>
            <a:pPr eaLnBrk="1" hangingPunct="1"/>
            <a:r>
              <a:rPr lang="en-US" sz="1200" dirty="0"/>
              <a:t>void </a:t>
            </a:r>
            <a:r>
              <a:rPr lang="en-US" sz="1200" dirty="0" err="1">
                <a:solidFill>
                  <a:srgbClr val="6600CC"/>
                </a:solidFill>
              </a:rPr>
              <a:t>addSequence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</a:p>
          <a:p>
            <a:pPr eaLnBrk="1" hangingPunct="1"/>
            <a:r>
              <a:rPr lang="en-US" sz="1200" dirty="0"/>
              <a:t>void </a:t>
            </a:r>
            <a:r>
              <a:rPr lang="en-US" sz="1200" dirty="0" err="1">
                <a:solidFill>
                  <a:srgbClr val="6600CC"/>
                </a:solidFill>
              </a:rPr>
              <a:t>deleteSequence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6200" y="-200025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The Abstract Data Type (ADT)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-175761" y="814765"/>
            <a:ext cx="93800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 CS, we call a coordinated group of</a:t>
            </a:r>
          </a:p>
          <a:p>
            <a:pPr algn="ctr"/>
            <a:r>
              <a:rPr lang="en-US" sz="2400" dirty="0">
                <a:solidFill>
                  <a:srgbClr val="6600CC"/>
                </a:solidFill>
              </a:rPr>
              <a:t>data structures</a:t>
            </a:r>
            <a:r>
              <a:rPr lang="en-US" sz="2400" dirty="0">
                <a:solidFill>
                  <a:srgbClr val="004846"/>
                </a:solidFill>
              </a:rPr>
              <a:t>, </a:t>
            </a:r>
            <a:r>
              <a:rPr lang="en-US" sz="2400" dirty="0">
                <a:solidFill>
                  <a:srgbClr val="00B050"/>
                </a:solidFill>
              </a:rPr>
              <a:t>algorithms</a:t>
            </a:r>
            <a:r>
              <a:rPr lang="en-US" sz="2400" dirty="0">
                <a:solidFill>
                  <a:srgbClr val="004846"/>
                </a:solidFill>
              </a:rPr>
              <a:t>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4846"/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interface functions</a:t>
            </a:r>
          </a:p>
          <a:p>
            <a:pPr algn="ctr"/>
            <a:r>
              <a:rPr lang="en-US" sz="2400" dirty="0"/>
              <a:t>an </a:t>
            </a:r>
            <a:r>
              <a:rPr lang="en-US" sz="2400" dirty="0">
                <a:solidFill>
                  <a:srgbClr val="FF0000"/>
                </a:solidFill>
              </a:rPr>
              <a:t>Abstract Data Type</a:t>
            </a:r>
            <a:r>
              <a:rPr lang="en-US" sz="2400" dirty="0"/>
              <a:t>.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33375" y="6048375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cs typeface="Courier New" pitchFamily="49" charset="0"/>
              </a:rPr>
              <a:t>Typically,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build programs</a:t>
            </a:r>
            <a:r>
              <a:rPr lang="en-US">
                <a:cs typeface="Courier New" pitchFamily="49" charset="0"/>
              </a:rPr>
              <a:t> from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collection of ADTs</a:t>
            </a:r>
            <a:r>
              <a:rPr lang="en-US">
                <a:cs typeface="Courier New" pitchFamily="49" charset="0"/>
              </a:rPr>
              <a:t>, each of which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solves a different sub-problem</a:t>
            </a:r>
            <a:r>
              <a:rPr lang="en-US">
                <a:cs typeface="Courier New" pitchFamily="49" charset="0"/>
              </a:rPr>
              <a:t>.</a:t>
            </a:r>
            <a:endParaRPr lang="en-US"/>
          </a:p>
        </p:txBody>
      </p:sp>
      <p:sp>
        <p:nvSpPr>
          <p:cNvPr id="31957" name="Text Box 213"/>
          <p:cNvSpPr txBox="1">
            <a:spLocks noChangeArrowheads="1"/>
          </p:cNvSpPr>
          <p:nvPr/>
        </p:nvSpPr>
        <p:spPr bwMode="auto">
          <a:xfrm>
            <a:off x="2413529" y="3132424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58" name="Text Box 214"/>
          <p:cNvSpPr txBox="1">
            <a:spLocks noChangeArrowheads="1"/>
          </p:cNvSpPr>
          <p:nvPr/>
        </p:nvSpPr>
        <p:spPr bwMode="auto">
          <a:xfrm>
            <a:off x="1492864" y="2254537"/>
            <a:ext cx="61798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E9FFF1"/>
                </a:solidFill>
              </a:rPr>
              <a:t>Abstract Data Type  (for DNA searching)</a:t>
            </a: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04788" y="4734921"/>
            <a:ext cx="872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In an ADT, the </a:t>
            </a:r>
            <a:r>
              <a:rPr lang="en-US" dirty="0">
                <a:solidFill>
                  <a:srgbClr val="6600CC"/>
                </a:solidFill>
              </a:rPr>
              <a:t>data structures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algorithms</a:t>
            </a:r>
            <a:r>
              <a:rPr lang="en-US" dirty="0"/>
              <a:t> are </a:t>
            </a:r>
            <a:r>
              <a:rPr lang="en-US" dirty="0">
                <a:solidFill>
                  <a:srgbClr val="FF0000"/>
                </a:solidFill>
              </a:rPr>
              <a:t>secret</a:t>
            </a:r>
            <a:r>
              <a:rPr lang="en-US" dirty="0"/>
              <a:t>.</a:t>
            </a:r>
          </a:p>
        </p:txBody>
      </p:sp>
      <p:sp>
        <p:nvSpPr>
          <p:cNvPr id="31967" name="Text Box 223"/>
          <p:cNvSpPr txBox="1">
            <a:spLocks noChangeArrowheads="1"/>
          </p:cNvSpPr>
          <p:nvPr/>
        </p:nvSpPr>
        <p:spPr bwMode="auto">
          <a:xfrm>
            <a:off x="5587464" y="3145124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70" name="Rectangle 226"/>
          <p:cNvSpPr>
            <a:spLocks noChangeArrowheads="1"/>
          </p:cNvSpPr>
          <p:nvPr/>
        </p:nvSpPr>
        <p:spPr bwMode="auto">
          <a:xfrm>
            <a:off x="1014943" y="5223504"/>
            <a:ext cx="7129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ADT provides 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/>
              <a:t> (a simple set of functions) </a:t>
            </a:r>
            <a:br>
              <a:rPr lang="en-US" dirty="0"/>
            </a:br>
            <a:r>
              <a:rPr lang="en-US" dirty="0"/>
              <a:t>to enable the rest of the program to use it.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7BE840E8-769F-40D2-901A-25C0FC1E5FEA}"/>
              </a:ext>
            </a:extLst>
          </p:cNvPr>
          <p:cNvGrpSpPr/>
          <p:nvPr/>
        </p:nvGrpSpPr>
        <p:grpSpPr>
          <a:xfrm>
            <a:off x="2930385" y="2861153"/>
            <a:ext cx="2599397" cy="1578063"/>
            <a:chOff x="4476261" y="1431986"/>
            <a:chExt cx="2599397" cy="1578063"/>
          </a:xfrm>
        </p:grpSpPr>
        <p:grpSp>
          <p:nvGrpSpPr>
            <p:cNvPr id="92" name="Group 91">
              <a:extLst>
                <a:ext uri="{FF2B5EF4-FFF2-40B4-BE49-F238E27FC236}">
                  <a16:creationId xmlns="" xmlns:a16="http://schemas.microsoft.com/office/drawing/2014/main" id="{2B480EE5-ACF1-472A-BF22-A572CC2960F0}"/>
                </a:ext>
              </a:extLst>
            </p:cNvPr>
            <p:cNvGrpSpPr/>
            <p:nvPr/>
          </p:nvGrpSpPr>
          <p:grpSpPr>
            <a:xfrm>
              <a:off x="4476261" y="1431986"/>
              <a:ext cx="2413269" cy="1350685"/>
              <a:chOff x="4021817" y="1402892"/>
              <a:chExt cx="2413269" cy="1350685"/>
            </a:xfrm>
          </p:grpSpPr>
          <p:sp>
            <p:nvSpPr>
              <p:cNvPr id="95" name="TextBox 94">
                <a:extLst>
                  <a:ext uri="{FF2B5EF4-FFF2-40B4-BE49-F238E27FC236}">
                    <a16:creationId xmlns="" xmlns:a16="http://schemas.microsoft.com/office/drawing/2014/main" id="{0359C41F-B2A5-440B-97B8-B15C15D23BEB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="" xmlns:a16="http://schemas.microsoft.com/office/drawing/2014/main" id="{B2186262-123B-4825-A0F8-7F89D8AECE7C}"/>
                  </a:ext>
                </a:extLst>
              </p:cNvPr>
              <p:cNvSpPr txBox="1"/>
              <p:nvPr/>
            </p:nvSpPr>
            <p:spPr>
              <a:xfrm>
                <a:off x="4276616" y="1553248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BD189B61-25CC-41CD-8807-8869E94DC899}"/>
                </a:ext>
              </a:extLst>
            </p:cNvPr>
            <p:cNvSpPr txBox="1"/>
            <p:nvPr/>
          </p:nvSpPr>
          <p:spPr>
            <a:xfrm>
              <a:off x="4917188" y="1717387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="" xmlns:a16="http://schemas.microsoft.com/office/drawing/2014/main" id="{759A90F8-6FEE-4436-982D-276B169D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2865160"/>
            <a:ext cx="2212033" cy="1509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Box 220"/>
          <p:cNvSpPr txBox="1">
            <a:spLocks noChangeArrowheads="1"/>
          </p:cNvSpPr>
          <p:nvPr/>
        </p:nvSpPr>
        <p:spPr bwMode="auto">
          <a:xfrm>
            <a:off x="2846388" y="2735549"/>
            <a:ext cx="3184952" cy="1771650"/>
          </a:xfrm>
          <a:prstGeom prst="rect">
            <a:avLst/>
          </a:prstGeom>
          <a:solidFill>
            <a:srgbClr val="004846">
              <a:alpha val="85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700"/>
          </a:p>
          <a:p>
            <a:pPr eaLnBrk="1" hangingPunct="1"/>
            <a:endParaRPr lang="en-US" sz="700"/>
          </a:p>
        </p:txBody>
      </p:sp>
      <p:sp>
        <p:nvSpPr>
          <p:cNvPr id="31961" name="Rectangle 217"/>
          <p:cNvSpPr>
            <a:spLocks noChangeArrowheads="1"/>
          </p:cNvSpPr>
          <p:nvPr/>
        </p:nvSpPr>
        <p:spPr bwMode="auto">
          <a:xfrm>
            <a:off x="123827" y="2621250"/>
            <a:ext cx="2749876" cy="1984374"/>
          </a:xfrm>
          <a:prstGeom prst="rect">
            <a:avLst/>
          </a:prstGeom>
          <a:solidFill>
            <a:srgbClr val="004846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6" grpId="0" animBg="1"/>
      <p:bldP spid="177372" grpId="0" animBg="1"/>
      <p:bldP spid="24592" grpId="0" uiExpand="1" build="p"/>
      <p:bldP spid="24595" grpId="0"/>
      <p:bldP spid="31957" grpId="0"/>
      <p:bldP spid="31958" grpId="0"/>
      <p:bldP spid="2" grpId="0" uiExpand="1" build="p"/>
      <p:bldP spid="31967" grpId="0"/>
      <p:bldP spid="31970" grpId="0"/>
      <p:bldP spid="4" grpId="0" animBg="1"/>
      <p:bldP spid="3196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32771" name="Text Box 9"/>
          <p:cNvSpPr txBox="1">
            <a:spLocks noChangeArrowheads="1"/>
          </p:cNvSpPr>
          <p:nvPr/>
        </p:nvSpPr>
        <p:spPr bwMode="auto">
          <a:xfrm>
            <a:off x="112286" y="699071"/>
            <a:ext cx="89194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C++, we use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 to define ADTs in our programs!</a:t>
            </a:r>
          </a:p>
          <a:p>
            <a:pPr algn="ctr" eaLnBrk="1" hangingPunct="1"/>
            <a:r>
              <a:rPr lang="en-US" sz="2000" dirty="0"/>
              <a:t>Each C++ class holds </a:t>
            </a:r>
            <a:r>
              <a:rPr lang="en-US" sz="2000" dirty="0">
                <a:solidFill>
                  <a:srgbClr val="6600CC"/>
                </a:solidFill>
              </a:rPr>
              <a:t>data structures</a:t>
            </a:r>
            <a:r>
              <a:rPr lang="en-US" sz="2000" dirty="0">
                <a:solidFill>
                  <a:srgbClr val="004846"/>
                </a:solidFill>
              </a:rPr>
              <a:t>, </a:t>
            </a:r>
            <a:r>
              <a:rPr lang="en-US" sz="2000" dirty="0">
                <a:solidFill>
                  <a:srgbClr val="00B050"/>
                </a:solidFill>
              </a:rPr>
              <a:t>algorithms</a:t>
            </a:r>
            <a:r>
              <a:rPr lang="en-US" sz="2000" dirty="0">
                <a:solidFill>
                  <a:srgbClr val="004846"/>
                </a:solidFill>
              </a:rPr>
              <a:t>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004846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interface functions</a:t>
            </a:r>
            <a:r>
              <a:rPr lang="en-US" sz="2000" dirty="0"/>
              <a:t>!</a:t>
            </a:r>
          </a:p>
        </p:txBody>
      </p:sp>
      <p:sp>
        <p:nvSpPr>
          <p:cNvPr id="32772" name="Rectangle 30"/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566304" y="1207367"/>
            <a:ext cx="47307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Once we’ve defined our class, </a:t>
            </a:r>
            <a:br>
              <a:rPr lang="en-US" dirty="0"/>
            </a:br>
            <a:r>
              <a:rPr lang="en-US" dirty="0"/>
              <a:t>the rest of our program can use</a:t>
            </a:r>
            <a:br>
              <a:rPr lang="en-US" dirty="0"/>
            </a:br>
            <a:r>
              <a:rPr lang="en-US" dirty="0"/>
              <a:t>it trivially.</a:t>
            </a:r>
          </a:p>
          <a:p>
            <a:pPr algn="ctr"/>
            <a:endParaRPr lang="en-US" sz="2100" dirty="0"/>
          </a:p>
          <a:p>
            <a:pPr algn="ctr"/>
            <a:endParaRPr lang="en-US" sz="500" dirty="0"/>
          </a:p>
          <a:p>
            <a:pPr algn="ctr"/>
            <a:r>
              <a:rPr lang="en-US" sz="2100" dirty="0"/>
              <a:t>All our program needs to do is</a:t>
            </a:r>
            <a:br>
              <a:rPr lang="en-US" sz="2100" dirty="0"/>
            </a:br>
            <a:r>
              <a:rPr lang="en-US" sz="2100" dirty="0"/>
              <a:t>call the functions in our class’s</a:t>
            </a:r>
            <a:br>
              <a:rPr lang="en-US" sz="2100" dirty="0"/>
            </a:br>
            <a:r>
              <a:rPr lang="en-US" sz="2100" dirty="0">
                <a:solidFill>
                  <a:srgbClr val="00B0F0"/>
                </a:solidFill>
              </a:rPr>
              <a:t>public interface</a:t>
            </a:r>
            <a:r>
              <a:rPr lang="en-US" sz="2100" dirty="0"/>
              <a:t>!</a:t>
            </a:r>
          </a:p>
          <a:p>
            <a:pPr algn="ctr"/>
            <a:endParaRPr lang="en-US" sz="2100" dirty="0"/>
          </a:p>
          <a:p>
            <a:pPr algn="ctr"/>
            <a:r>
              <a:rPr lang="en-US" dirty="0"/>
              <a:t>The rest of the program can ignore</a:t>
            </a:r>
            <a:br>
              <a:rPr lang="en-US" dirty="0"/>
            </a:br>
            <a:r>
              <a:rPr lang="en-US" dirty="0"/>
              <a:t>the details of how our class works </a:t>
            </a:r>
            <a:br>
              <a:rPr lang="en-US" dirty="0"/>
            </a:br>
            <a:r>
              <a:rPr lang="en-US" dirty="0"/>
              <a:t>and just use its features!</a:t>
            </a:r>
          </a:p>
          <a:p>
            <a:pPr algn="ctr"/>
            <a:endParaRPr lang="en-US" dirty="0"/>
          </a:p>
        </p:txBody>
      </p:sp>
      <p:sp>
        <p:nvSpPr>
          <p:cNvPr id="32774" name="Text Box 32"/>
          <p:cNvSpPr txBox="1">
            <a:spLocks noChangeArrowheads="1"/>
          </p:cNvSpPr>
          <p:nvPr/>
        </p:nvSpPr>
        <p:spPr bwMode="auto">
          <a:xfrm>
            <a:off x="1504744" y="282257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5" name="Text Box 33"/>
          <p:cNvSpPr txBox="1">
            <a:spLocks noChangeArrowheads="1"/>
          </p:cNvSpPr>
          <p:nvPr/>
        </p:nvSpPr>
        <p:spPr bwMode="auto">
          <a:xfrm>
            <a:off x="4867275" y="20828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6" name="Text Box 34"/>
          <p:cNvSpPr txBox="1">
            <a:spLocks noChangeArrowheads="1"/>
          </p:cNvSpPr>
          <p:nvPr/>
        </p:nvSpPr>
        <p:spPr bwMode="auto">
          <a:xfrm>
            <a:off x="4917101" y="3325634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7" name="Text Box 35"/>
          <p:cNvSpPr txBox="1">
            <a:spLocks noChangeArrowheads="1"/>
          </p:cNvSpPr>
          <p:nvPr/>
        </p:nvSpPr>
        <p:spPr bwMode="auto">
          <a:xfrm>
            <a:off x="1893974" y="521541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 </a:t>
            </a:r>
          </a:p>
        </p:txBody>
      </p:sp>
      <p:cxnSp>
        <p:nvCxnSpPr>
          <p:cNvPr id="54308" name="AutoShape 36"/>
          <p:cNvCxnSpPr>
            <a:cxnSpLocks noChangeShapeType="1"/>
          </p:cNvCxnSpPr>
          <p:nvPr/>
        </p:nvCxnSpPr>
        <p:spPr bwMode="auto">
          <a:xfrm rot="10800000" flipV="1">
            <a:off x="1651466" y="2242107"/>
            <a:ext cx="3225212" cy="511175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4309" name="AutoShape 37"/>
          <p:cNvCxnSpPr>
            <a:cxnSpLocks noChangeShapeType="1"/>
          </p:cNvCxnSpPr>
          <p:nvPr/>
        </p:nvCxnSpPr>
        <p:spPr bwMode="auto">
          <a:xfrm rot="10800000" flipV="1">
            <a:off x="2111252" y="3682624"/>
            <a:ext cx="2885808" cy="1661176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2782" name="Rectangle 30"/>
          <p:cNvSpPr>
            <a:spLocks noChangeArrowheads="1"/>
          </p:cNvSpPr>
          <p:nvPr/>
        </p:nvSpPr>
        <p:spPr bwMode="auto">
          <a:xfrm>
            <a:off x="5175250" y="1760427"/>
            <a:ext cx="3921125" cy="4585710"/>
          </a:xfrm>
          <a:prstGeom prst="rect">
            <a:avLst/>
          </a:prstGeom>
          <a:solidFill>
            <a:srgbClr val="F2FFE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/>
              <a:t>// A C++ DNA sequencer class…</a:t>
            </a:r>
          </a:p>
          <a:p>
            <a:r>
              <a:rPr lang="en-US" sz="1800" dirty="0"/>
              <a:t>// (this is really an ADT!)</a:t>
            </a:r>
          </a:p>
          <a:p>
            <a:endParaRPr lang="en-US" sz="1000" dirty="0"/>
          </a:p>
          <a:p>
            <a:r>
              <a:rPr lang="en-US" sz="1800" dirty="0"/>
              <a:t>class </a:t>
            </a:r>
            <a:r>
              <a:rPr lang="en-US" sz="1800" dirty="0" err="1"/>
              <a:t>DNADatabase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public:</a:t>
            </a:r>
          </a:p>
          <a:p>
            <a:r>
              <a:rPr lang="en-US" sz="1800" dirty="0"/>
              <a:t> </a:t>
            </a:r>
          </a:p>
          <a:p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private: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241925" y="3302764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// our interface functions go here</a:t>
            </a:r>
          </a:p>
          <a:p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void 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>
                <a:solidFill>
                  <a:srgbClr val="00B0F0"/>
                </a:solidFill>
              </a:rPr>
              <a:t>(…);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void 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>
                <a:solidFill>
                  <a:srgbClr val="00B0F0"/>
                </a:solidFill>
              </a:rPr>
              <a:t>(…);</a:t>
            </a:r>
          </a:p>
          <a:p>
            <a:r>
              <a:rPr lang="en-US" sz="1800" dirty="0"/>
              <a:t>   ...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22888" y="4726752"/>
            <a:ext cx="3244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// secret algorithms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260975" y="5420922"/>
            <a:ext cx="3806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data structures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32772" grpId="0" animBg="1"/>
      <p:bldP spid="54303" grpId="0" uiExpand="1" build="allAtOnce"/>
      <p:bldP spid="32782" grpId="0" animBg="1"/>
      <p:bldP spid="32782" grpId="1" animBg="1"/>
      <p:bldP spid="32783" grpId="0"/>
      <p:bldP spid="32783" grpId="1"/>
      <p:bldP spid="32784" grpId="0"/>
      <p:bldP spid="32784" grpId="1"/>
      <p:bldP spid="32785" grpId="0"/>
      <p:bldP spid="3278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0">
            <a:extLst>
              <a:ext uri="{FF2B5EF4-FFF2-40B4-BE49-F238E27FC236}">
                <a16:creationId xmlns="" xmlns:a16="http://schemas.microsoft.com/office/drawing/2014/main" id="{149EFA46-F594-47F6-865A-833445F1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4823979" y="2348540"/>
            <a:ext cx="40983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Now what if I wanted to </a:t>
            </a:r>
            <a:r>
              <a:rPr lang="en-US" sz="1900" dirty="0">
                <a:solidFill>
                  <a:schemeClr val="accent2"/>
                </a:solidFill>
              </a:rPr>
              <a:t>improve</a:t>
            </a:r>
            <a:r>
              <a:rPr lang="en-US" sz="1900" dirty="0"/>
              <a:t> my class’s implementation?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648280" y="3240536"/>
            <a:ext cx="44497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Let’s say I made a </a:t>
            </a:r>
            <a:r>
              <a:rPr lang="en-US" sz="1900" dirty="0">
                <a:solidFill>
                  <a:srgbClr val="FF0000"/>
                </a:solidFill>
              </a:rPr>
              <a:t>radical change</a:t>
            </a:r>
            <a:r>
              <a:rPr lang="en-US" sz="1900" dirty="0"/>
              <a:t> to my </a:t>
            </a:r>
            <a:r>
              <a:rPr lang="en-US" sz="1900" dirty="0">
                <a:solidFill>
                  <a:srgbClr val="7030A0"/>
                </a:solidFill>
              </a:rPr>
              <a:t>data structures </a:t>
            </a:r>
            <a:r>
              <a:rPr lang="en-US" sz="1900" dirty="0"/>
              <a:t>&amp; </a:t>
            </a:r>
            <a:r>
              <a:rPr lang="en-US" sz="1900" dirty="0">
                <a:solidFill>
                  <a:srgbClr val="00B050"/>
                </a:solidFill>
              </a:rPr>
              <a:t>algorithms</a:t>
            </a:r>
            <a:r>
              <a:rPr lang="en-US" sz="1900" dirty="0"/>
              <a:t>… </a:t>
            </a:r>
          </a:p>
        </p:txBody>
      </p: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781630" y="4132532"/>
            <a:ext cx="41830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Would the </a:t>
            </a:r>
            <a:r>
              <a:rPr lang="en-US" sz="1900" dirty="0">
                <a:solidFill>
                  <a:srgbClr val="6600FF"/>
                </a:solidFill>
              </a:rPr>
              <a:t>user</a:t>
            </a:r>
            <a:r>
              <a:rPr lang="en-US" sz="1900" dirty="0"/>
              <a:t> need to </a:t>
            </a:r>
            <a:r>
              <a:rPr lang="en-US" sz="1900" dirty="0">
                <a:solidFill>
                  <a:srgbClr val="6600FF"/>
                </a:solidFill>
              </a:rPr>
              <a:t>change</a:t>
            </a:r>
            <a:r>
              <a:rPr lang="en-US" sz="1900" dirty="0"/>
              <a:t> any part of their program? </a:t>
            </a:r>
          </a:p>
        </p:txBody>
      </p:sp>
      <p:sp>
        <p:nvSpPr>
          <p:cNvPr id="187434" name="Text Box 42"/>
          <p:cNvSpPr txBox="1">
            <a:spLocks noChangeArrowheads="1"/>
          </p:cNvSpPr>
          <p:nvPr/>
        </p:nvSpPr>
        <p:spPr bwMode="auto">
          <a:xfrm>
            <a:off x="4653043" y="5024529"/>
            <a:ext cx="444023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>
                <a:solidFill>
                  <a:srgbClr val="006666"/>
                </a:solidFill>
              </a:rPr>
              <a:t>No!</a:t>
            </a:r>
            <a:r>
              <a:rPr lang="en-US" sz="1900" dirty="0"/>
              <a:t> Because these details are hidden from the rest of our code!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309E604-292D-4B0F-A33C-035DE7EC7B69}"/>
              </a:ext>
            </a:extLst>
          </p:cNvPr>
          <p:cNvGrpSpPr/>
          <p:nvPr/>
        </p:nvGrpSpPr>
        <p:grpSpPr>
          <a:xfrm>
            <a:off x="1516650" y="450570"/>
            <a:ext cx="3154363" cy="2111375"/>
            <a:chOff x="2254250" y="152400"/>
            <a:chExt cx="3154363" cy="2111375"/>
          </a:xfrm>
        </p:grpSpPr>
        <p:grpSp>
          <p:nvGrpSpPr>
            <p:cNvPr id="4" name="Group 35"/>
            <p:cNvGrpSpPr>
              <a:grpSpLocks/>
            </p:cNvGrpSpPr>
            <p:nvPr/>
          </p:nvGrpSpPr>
          <p:grpSpPr bwMode="auto">
            <a:xfrm>
              <a:off x="2254250" y="152400"/>
              <a:ext cx="3154363" cy="2111375"/>
              <a:chOff x="2083" y="2846"/>
              <a:chExt cx="1987" cy="1330"/>
            </a:xfrm>
          </p:grpSpPr>
          <p:sp>
            <p:nvSpPr>
              <p:cNvPr id="36882" name="Rectangle 29"/>
              <p:cNvSpPr>
                <a:spLocks noChangeArrowheads="1"/>
              </p:cNvSpPr>
              <p:nvPr/>
            </p:nvSpPr>
            <p:spPr bwMode="auto">
              <a:xfrm>
                <a:off x="2083" y="2846"/>
                <a:ext cx="1987" cy="133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pic>
            <p:nvPicPr>
              <p:cNvPr id="36884" name="Picture 3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9" y="2896"/>
                <a:ext cx="858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8" name="Picture 107">
              <a:extLst>
                <a:ext uri="{FF2B5EF4-FFF2-40B4-BE49-F238E27FC236}">
                  <a16:creationId xmlns="" xmlns:a16="http://schemas.microsoft.com/office/drawing/2014/main" id="{A9954EB9-3730-4506-A60A-05E2BB05E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7267" y="584449"/>
              <a:ext cx="1607357" cy="10969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1068EA24-75F5-4BE3-BD36-A8BF3C117E6D}"/>
                </a:ext>
              </a:extLst>
            </p:cNvPr>
            <p:cNvGrpSpPr/>
            <p:nvPr/>
          </p:nvGrpSpPr>
          <p:grpSpPr>
            <a:xfrm>
              <a:off x="2934447" y="873405"/>
              <a:ext cx="2448217" cy="1357094"/>
              <a:chOff x="4476261" y="1431986"/>
              <a:chExt cx="2599397" cy="1464403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="" xmlns:a16="http://schemas.microsoft.com/office/drawing/2014/main" id="{77F41181-AF24-496A-B18B-E852AFDA182D}"/>
                  </a:ext>
                </a:extLst>
              </p:cNvPr>
              <p:cNvGrpSpPr/>
              <p:nvPr/>
            </p:nvGrpSpPr>
            <p:grpSpPr>
              <a:xfrm>
                <a:off x="4476261" y="1431986"/>
                <a:ext cx="2413269" cy="1246330"/>
                <a:chOff x="4021817" y="1402892"/>
                <a:chExt cx="2413269" cy="124633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="" xmlns:a16="http://schemas.microsoft.com/office/drawing/2014/main" id="{BDD4E1AF-D4D1-48C1-AC04-D04356E9374B}"/>
                    </a:ext>
                  </a:extLst>
                </p:cNvPr>
                <p:cNvSpPr txBox="1"/>
                <p:nvPr/>
              </p:nvSpPr>
              <p:spPr>
                <a:xfrm>
                  <a:off x="4021817" y="1402892"/>
                  <a:ext cx="2148542" cy="10959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void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ins_helper</a:t>
                  </a:r>
                  <a:r>
                    <a:rPr lang="en-US" sz="500" dirty="0"/>
                    <a:t>(string key) {</a:t>
                  </a:r>
                </a:p>
                <a:p>
                  <a:r>
                    <a:rPr lang="en-US" sz="500" dirty="0"/>
                    <a:t>    // start from the root node</a:t>
                  </a:r>
                </a:p>
                <a:p>
                  <a:r>
                    <a:rPr lang="en-US" sz="500" dirty="0"/>
                    <a:t>   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this;</a:t>
                  </a:r>
                </a:p>
                <a:p>
                  <a:r>
                    <a:rPr lang="en-US" sz="500" dirty="0"/>
                    <a:t>    for (int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= 0;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&lt; 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++)  {</a:t>
                  </a:r>
                </a:p>
                <a:p>
                  <a:r>
                    <a:rPr lang="en-US" sz="500" dirty="0"/>
                    <a:t>        // create a new node if the path doesn't exist</a:t>
                  </a:r>
                </a:p>
                <a:p>
                  <a:r>
                    <a:rPr lang="en-US" sz="500" dirty="0"/>
                    <a:t> 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</a:t>
                  </a:r>
                </a:p>
                <a:p>
                  <a:r>
                    <a:rPr lang="en-US" sz="500" dirty="0"/>
                    <a:t>    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 = new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();</a:t>
                  </a:r>
                </a:p>
                <a:p>
                  <a:r>
                    <a:rPr lang="en-US" sz="500" dirty="0"/>
                    <a:t>        }</a:t>
                  </a:r>
                </a:p>
                <a:p>
                  <a:r>
                    <a:rPr lang="en-US" sz="500" dirty="0"/>
                    <a:t>         // go to the next node</a:t>
                  </a:r>
                </a:p>
                <a:p>
                  <a:r>
                    <a:rPr lang="en-US" sz="500" dirty="0"/>
                    <a:t>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]];</a:t>
                  </a:r>
                </a:p>
                <a:p>
                  <a:r>
                    <a:rPr lang="en-US" sz="500" dirty="0"/>
                    <a:t>    }</a:t>
                  </a:r>
                </a:p>
                <a:p>
                  <a:r>
                    <a:rPr lang="en-US" sz="500" dirty="0"/>
                    <a:t>  ...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="" xmlns:a16="http://schemas.microsoft.com/office/drawing/2014/main" id="{10FC18CD-7C7D-4936-BBA6-36D12DD00175}"/>
                    </a:ext>
                  </a:extLst>
                </p:cNvPr>
                <p:cNvSpPr txBox="1"/>
                <p:nvPr/>
              </p:nvSpPr>
              <p:spPr>
                <a:xfrm>
                  <a:off x="4276616" y="1553248"/>
                  <a:ext cx="2158470" cy="10959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bool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src_primitive</a:t>
                  </a:r>
                  <a:r>
                    <a:rPr lang="en-US" sz="500" dirty="0"/>
                    <a:t>(string key) {</a:t>
                  </a:r>
                </a:p>
                <a:p>
                  <a:r>
                    <a:rPr lang="en-US" sz="500" dirty="0"/>
                    <a:t>    // return false if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 is empty</a:t>
                  </a:r>
                </a:p>
                <a:p>
                  <a:r>
                    <a:rPr lang="en-US" sz="500" dirty="0"/>
                    <a:t>    if (this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 return false; }</a:t>
                  </a:r>
                </a:p>
                <a:p>
                  <a:r>
                    <a:rPr lang="en-US" sz="500" dirty="0"/>
                    <a:t>   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this;</a:t>
                  </a:r>
                </a:p>
                <a:p>
                  <a:r>
                    <a:rPr lang="en-US" sz="500" dirty="0"/>
                    <a:t>    for (int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= 0;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&lt; 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++)     {</a:t>
                  </a:r>
                </a:p>
                <a:p>
                  <a:r>
                    <a:rPr lang="en-US" sz="500" dirty="0"/>
                    <a:t>        // go to the next node</a:t>
                  </a:r>
                </a:p>
                <a:p>
                  <a:r>
                    <a:rPr lang="en-US" sz="500" dirty="0"/>
                    <a:t>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]];</a:t>
                  </a:r>
                </a:p>
                <a:p>
                  <a:r>
                    <a:rPr lang="en-US" sz="500" dirty="0"/>
                    <a:t> </a:t>
                  </a:r>
                </a:p>
                <a:p>
                  <a:r>
                    <a:rPr lang="en-US" sz="500" dirty="0"/>
                    <a:t>        // if the string is invalid (reached end of a path)</a:t>
                  </a:r>
                </a:p>
                <a:p>
                  <a:r>
                    <a:rPr lang="en-US" sz="500" dirty="0"/>
                    <a:t> 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</a:t>
                  </a:r>
                </a:p>
                <a:p>
                  <a:r>
                    <a:rPr lang="en-US" sz="500" dirty="0"/>
                    <a:t>            return false;</a:t>
                  </a:r>
                </a:p>
                <a:p>
                  <a:r>
                    <a:rPr lang="en-US" sz="500" dirty="0"/>
                    <a:t>   ...</a:t>
                  </a: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="" xmlns:a16="http://schemas.microsoft.com/office/drawing/2014/main" id="{A130D5AE-16A3-43BF-AD99-2EC92A575D9E}"/>
                  </a:ext>
                </a:extLst>
              </p:cNvPr>
              <p:cNvSpPr txBox="1"/>
              <p:nvPr/>
            </p:nvSpPr>
            <p:spPr>
              <a:xfrm>
                <a:off x="4917188" y="1717387"/>
                <a:ext cx="2158470" cy="117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bool 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::</a:t>
                </a:r>
                <a:r>
                  <a:rPr lang="en-US" sz="500" dirty="0" err="1"/>
                  <a:t>del_nodes</a:t>
                </a:r>
                <a:r>
                  <a:rPr lang="en-US" sz="500" dirty="0"/>
                  <a:t>(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*&amp;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, string key)</a:t>
                </a:r>
              </a:p>
              <a:p>
                <a:r>
                  <a:rPr lang="en-US" sz="500" dirty="0"/>
                  <a:t>{</a:t>
                </a:r>
              </a:p>
              <a:p>
                <a:r>
                  <a:rPr lang="en-US" sz="500" dirty="0"/>
                  <a:t>    // return if 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 is empty</a:t>
                </a:r>
              </a:p>
              <a:p>
                <a:r>
                  <a:rPr lang="en-US" sz="500" dirty="0"/>
                  <a:t>    if 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 ==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) { return false; }</a:t>
                </a:r>
              </a:p>
              <a:p>
                <a:r>
                  <a:rPr lang="en-US" sz="500" dirty="0"/>
                  <a:t>    // if the end of the key is not reached</a:t>
                </a:r>
              </a:p>
              <a:p>
                <a:r>
                  <a:rPr lang="en-US" sz="500" dirty="0"/>
                  <a:t>    if (</a:t>
                </a:r>
                <a:r>
                  <a:rPr lang="en-US" sz="500" dirty="0" err="1"/>
                  <a:t>key.length</a:t>
                </a:r>
                <a:r>
                  <a:rPr lang="en-US" sz="500" dirty="0"/>
                  <a:t>())  {</a:t>
                </a:r>
              </a:p>
              <a:p>
                <a:r>
                  <a:rPr lang="en-US" sz="500" dirty="0"/>
                  <a:t>       if 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 !=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 &amp;&amp;</a:t>
                </a:r>
              </a:p>
              <a:p>
                <a:r>
                  <a:rPr lang="en-US" sz="500" dirty="0"/>
                  <a:t>           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-&gt;character[key[0]] !=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 &amp;&amp;</a:t>
                </a:r>
              </a:p>
              <a:p>
                <a:r>
                  <a:rPr lang="en-US" sz="500" dirty="0"/>
                  <a:t>            deletion(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-&gt;character[key[0]], </a:t>
                </a:r>
                <a:r>
                  <a:rPr lang="en-US" sz="500" dirty="0" err="1"/>
                  <a:t>key.substr</a:t>
                </a:r>
                <a:r>
                  <a:rPr lang="en-US" sz="500" dirty="0"/>
                  <a:t>(1)) </a:t>
                </a:r>
                <a:br>
                  <a:rPr lang="en-US" sz="500" dirty="0"/>
                </a:br>
                <a:r>
                  <a:rPr lang="en-US" sz="500" dirty="0"/>
                  <a:t>             &amp;&amp;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</a:t>
                </a:r>
                <a:r>
                  <a:rPr lang="en-US" sz="500" dirty="0" err="1"/>
                  <a:t>isLeaf</a:t>
                </a:r>
                <a:r>
                  <a:rPr lang="en-US" sz="500" dirty="0"/>
                  <a:t> == false)</a:t>
                </a:r>
              </a:p>
              <a:p>
                <a:r>
                  <a:rPr lang="en-US" sz="500" dirty="0"/>
                  <a:t>        {</a:t>
                </a:r>
              </a:p>
              <a:p>
                <a:r>
                  <a:rPr lang="en-US" sz="500" dirty="0"/>
                  <a:t>            if (!</a:t>
                </a:r>
                <a:r>
                  <a:rPr lang="en-US" sz="500" dirty="0" err="1"/>
                  <a:t>haveChildren</a:t>
                </a:r>
                <a:r>
                  <a:rPr lang="en-US" sz="500" dirty="0"/>
                  <a:t>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))</a:t>
                </a:r>
              </a:p>
              <a:p>
                <a:r>
                  <a:rPr lang="en-US" sz="500" dirty="0"/>
                  <a:t>                ...</a:t>
                </a: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5E211DC-6967-4BE0-BE98-E6C9EFD8A4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46"/>
          <a:stretch/>
        </p:blipFill>
        <p:spPr>
          <a:xfrm>
            <a:off x="1549846" y="890495"/>
            <a:ext cx="2156542" cy="1089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0D40E65B-7B4A-4F10-B9E8-D63C7F73CA59}"/>
              </a:ext>
            </a:extLst>
          </p:cNvPr>
          <p:cNvGrpSpPr/>
          <p:nvPr/>
        </p:nvGrpSpPr>
        <p:grpSpPr>
          <a:xfrm>
            <a:off x="2336303" y="1053795"/>
            <a:ext cx="2317645" cy="1474351"/>
            <a:chOff x="10278857" y="2111375"/>
            <a:chExt cx="2317645" cy="1474351"/>
          </a:xfrm>
        </p:grpSpPr>
        <p:sp>
          <p:nvSpPr>
            <p:cNvPr id="110" name="TextBox 109">
              <a:extLst>
                <a:ext uri="{FF2B5EF4-FFF2-40B4-BE49-F238E27FC236}">
                  <a16:creationId xmlns="" xmlns:a16="http://schemas.microsoft.com/office/drawing/2014/main" id="{AFA32532-9B76-4B66-BC9B-3FE32C08B19E}"/>
                </a:ext>
              </a:extLst>
            </p:cNvPr>
            <p:cNvSpPr txBox="1"/>
            <p:nvPr/>
          </p:nvSpPr>
          <p:spPr>
            <a:xfrm>
              <a:off x="10278857" y="21113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Hash::search(int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1C29FCBB-F50F-439C-9CD7-5171733EBE9B}"/>
                </a:ext>
              </a:extLst>
            </p:cNvPr>
            <p:cNvSpPr txBox="1"/>
            <p:nvPr/>
          </p:nvSpPr>
          <p:spPr>
            <a:xfrm>
              <a:off x="10431257" y="22637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Hash::delete(int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0B59E5D5-07D7-49EA-964F-701959582B6E}"/>
                </a:ext>
              </a:extLst>
            </p:cNvPr>
            <p:cNvSpPr txBox="1"/>
            <p:nvPr/>
          </p:nvSpPr>
          <p:spPr>
            <a:xfrm>
              <a:off x="10583657" y="24161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Hash::insert(int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</p:grp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1540557" y="848658"/>
            <a:ext cx="3108325" cy="1679487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pic>
        <p:nvPicPr>
          <p:cNvPr id="36868" name="Picture 8" descr="BS00365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103" y="2198687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  <p:bldP spid="187434" grpId="0"/>
      <p:bldP spid="187432" grpId="0" animBg="1"/>
      <p:bldP spid="187432" grpId="1" animBg="1"/>
      <p:bldP spid="187432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37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Official Class Website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53124" y="1347731"/>
            <a:ext cx="8915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u="sng" dirty="0">
                <a:solidFill>
                  <a:srgbClr val="008080"/>
                </a:solidFill>
              </a:rPr>
              <a:t>http://www.cs.ucla.edu/classes/winter23/cs32/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-53589" y="2136833"/>
            <a:ext cx="93288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The class website has the </a:t>
            </a:r>
            <a:r>
              <a:rPr lang="en-US" dirty="0">
                <a:solidFill>
                  <a:srgbClr val="FF0000"/>
                </a:solidFill>
              </a:rPr>
              <a:t>syllabus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grading policy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academic integrity agreement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assignments/deadlines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E6295EC-3BAB-47F6-B63E-B6E11969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878" y="4852497"/>
            <a:ext cx="2868843" cy="1907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4EEBFCD-60F6-4AE4-97D2-389BE375B886}"/>
              </a:ext>
            </a:extLst>
          </p:cNvPr>
          <p:cNvSpPr txBox="1"/>
          <p:nvPr/>
        </p:nvSpPr>
        <p:spPr>
          <a:xfrm>
            <a:off x="411974" y="5193056"/>
            <a:ext cx="2668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Being on top of the trash means being </a:t>
            </a:r>
            <a:r>
              <a:rPr lang="en-US" dirty="0">
                <a:solidFill>
                  <a:srgbClr val="FF0000"/>
                </a:solidFill>
              </a:rPr>
              <a:t>responsible</a:t>
            </a:r>
            <a:r>
              <a:rPr lang="en-US" dirty="0"/>
              <a:t>**.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D3983B5-4394-4B95-B13E-C84DB5A44EF3}"/>
              </a:ext>
            </a:extLst>
          </p:cNvPr>
          <p:cNvSpPr txBox="1"/>
          <p:nvPr/>
        </p:nvSpPr>
        <p:spPr>
          <a:xfrm>
            <a:off x="6478163" y="5178918"/>
            <a:ext cx="2380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If you’re not responsible, you could get </a:t>
            </a:r>
            <a:r>
              <a:rPr lang="en-US" i="1" dirty="0" err="1">
                <a:solidFill>
                  <a:srgbClr val="FF0000"/>
                </a:solidFill>
              </a:rPr>
              <a:t>rekt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89580E-B7D6-486E-8115-F58C488D7A79}"/>
              </a:ext>
            </a:extLst>
          </p:cNvPr>
          <p:cNvSpPr txBox="1"/>
          <p:nvPr/>
        </p:nvSpPr>
        <p:spPr>
          <a:xfrm>
            <a:off x="-75476" y="3273450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400" dirty="0">
                <a:solidFill>
                  <a:srgbClr val="FF0000"/>
                </a:solidFill>
              </a:rPr>
              <a:t>Warning: I will not always announce homework/projects</a:t>
            </a:r>
            <a:r>
              <a:rPr lang="en-US" sz="2400" dirty="0"/>
              <a:t> so </a:t>
            </a:r>
            <a:r>
              <a:rPr lang="en-US" sz="2400" u="sng" dirty="0">
                <a:solidFill>
                  <a:srgbClr val="FF0000"/>
                </a:solidFill>
              </a:rPr>
              <a:t>you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have to </a:t>
            </a:r>
            <a:r>
              <a:rPr lang="en-US" sz="2400" dirty="0">
                <a:solidFill>
                  <a:srgbClr val="FF0000"/>
                </a:solidFill>
              </a:rPr>
              <a:t>track this on your own </a:t>
            </a:r>
            <a:r>
              <a:rPr lang="en-US" sz="2400" dirty="0"/>
              <a:t>and be on top of the trash*!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1961F2F-E37F-495A-8B1A-578C7CC24124}"/>
              </a:ext>
            </a:extLst>
          </p:cNvPr>
          <p:cNvSpPr txBox="1"/>
          <p:nvPr/>
        </p:nvSpPr>
        <p:spPr>
          <a:xfrm>
            <a:off x="8331360" y="3643368"/>
            <a:ext cx="377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C7C6FEC-791F-4132-AD1E-403F4C43F641}"/>
              </a:ext>
            </a:extLst>
          </p:cNvPr>
          <p:cNvSpPr txBox="1"/>
          <p:nvPr/>
        </p:nvSpPr>
        <p:spPr>
          <a:xfrm>
            <a:off x="1672731" y="5804296"/>
            <a:ext cx="621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**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86875 0.2247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37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51667 -0.0905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33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  <p:bldP spid="4" grpId="0"/>
      <p:bldP spid="8" grpId="0"/>
      <p:bldP spid="9" grpId="0"/>
      <p:bldP spid="12" grpId="0"/>
      <p:bldP spid="12" grpId="1"/>
      <p:bldP spid="13" grpId="0"/>
      <p:bldP spid="1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0">
            <a:extLst>
              <a:ext uri="{FF2B5EF4-FFF2-40B4-BE49-F238E27FC236}">
                <a16:creationId xmlns="" xmlns:a16="http://schemas.microsoft.com/office/drawing/2014/main" id="{149EFA46-F594-47F6-865A-833445F1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032267" y="2740779"/>
            <a:ext cx="362130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This is a </a:t>
            </a:r>
            <a:r>
              <a:rPr lang="en-US" sz="1900" dirty="0">
                <a:solidFill>
                  <a:srgbClr val="FFC000"/>
                </a:solidFill>
              </a:rPr>
              <a:t>huge benefit</a:t>
            </a:r>
            <a:r>
              <a:rPr lang="en-US" sz="1900" dirty="0"/>
              <a:t> of Abstract Data Types!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618037" y="3632775"/>
            <a:ext cx="44497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We can </a:t>
            </a:r>
            <a:r>
              <a:rPr lang="en-US" sz="1900" dirty="0">
                <a:solidFill>
                  <a:srgbClr val="FF0000"/>
                </a:solidFill>
              </a:rPr>
              <a:t>break up our programs </a:t>
            </a:r>
            <a:r>
              <a:rPr lang="en-US" sz="1900" dirty="0"/>
              <a:t>into small, </a:t>
            </a:r>
            <a:r>
              <a:rPr lang="en-US" sz="1900" dirty="0">
                <a:solidFill>
                  <a:srgbClr val="7030A0"/>
                </a:solidFill>
              </a:rPr>
              <a:t>self-contained ADTs</a:t>
            </a:r>
            <a:r>
              <a:rPr lang="en-US" sz="1900" dirty="0"/>
              <a:t>...</a:t>
            </a:r>
          </a:p>
        </p:txBody>
      </p: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751387" y="4524771"/>
            <a:ext cx="41830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And </a:t>
            </a:r>
            <a:r>
              <a:rPr lang="en-US" sz="1900" dirty="0">
                <a:solidFill>
                  <a:srgbClr val="FF0000"/>
                </a:solidFill>
              </a:rPr>
              <a:t>combine these smaller parts </a:t>
            </a:r>
            <a:r>
              <a:rPr lang="en-US" sz="1900" dirty="0"/>
              <a:t>together to </a:t>
            </a:r>
            <a:r>
              <a:rPr lang="en-US" sz="1900" dirty="0">
                <a:solidFill>
                  <a:srgbClr val="7030A0"/>
                </a:solidFill>
              </a:rPr>
              <a:t>solve bigger problems</a:t>
            </a:r>
            <a:r>
              <a:rPr lang="en-US" sz="19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207B1A9-0B5E-4E51-AB28-8B6E9EBD9D1E}"/>
              </a:ext>
            </a:extLst>
          </p:cNvPr>
          <p:cNvGrpSpPr/>
          <p:nvPr/>
        </p:nvGrpSpPr>
        <p:grpSpPr>
          <a:xfrm>
            <a:off x="1516650" y="450570"/>
            <a:ext cx="3154363" cy="2111375"/>
            <a:chOff x="1516650" y="450570"/>
            <a:chExt cx="3154363" cy="2111375"/>
          </a:xfrm>
        </p:grpSpPr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A309E604-292D-4B0F-A33C-035DE7EC7B69}"/>
                </a:ext>
              </a:extLst>
            </p:cNvPr>
            <p:cNvGrpSpPr/>
            <p:nvPr/>
          </p:nvGrpSpPr>
          <p:grpSpPr>
            <a:xfrm>
              <a:off x="1516650" y="450570"/>
              <a:ext cx="3154363" cy="2111375"/>
              <a:chOff x="2254250" y="152400"/>
              <a:chExt cx="3154363" cy="2111375"/>
            </a:xfrm>
          </p:grpSpPr>
          <p:grpSp>
            <p:nvGrpSpPr>
              <p:cNvPr id="4" name="Group 35"/>
              <p:cNvGrpSpPr>
                <a:grpSpLocks/>
              </p:cNvGrpSpPr>
              <p:nvPr/>
            </p:nvGrpSpPr>
            <p:grpSpPr bwMode="auto">
              <a:xfrm>
                <a:off x="2254250" y="152400"/>
                <a:ext cx="3154363" cy="2111375"/>
                <a:chOff x="2083" y="2846"/>
                <a:chExt cx="1987" cy="1330"/>
              </a:xfrm>
            </p:grpSpPr>
            <p:sp>
              <p:nvSpPr>
                <p:cNvPr id="36882" name="Rectangle 29"/>
                <p:cNvSpPr>
                  <a:spLocks noChangeArrowheads="1"/>
                </p:cNvSpPr>
                <p:nvPr/>
              </p:nvSpPr>
              <p:spPr bwMode="auto">
                <a:xfrm>
                  <a:off x="2083" y="2846"/>
                  <a:ext cx="1987" cy="133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pic>
              <p:nvPicPr>
                <p:cNvPr id="36884" name="Picture 3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19" y="2896"/>
                  <a:ext cx="858" cy="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08" name="Picture 107">
                <a:extLst>
                  <a:ext uri="{FF2B5EF4-FFF2-40B4-BE49-F238E27FC236}">
                    <a16:creationId xmlns="" xmlns:a16="http://schemas.microsoft.com/office/drawing/2014/main" id="{A9954EB9-3730-4506-A60A-05E2BB05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7267" y="584449"/>
                <a:ext cx="1607357" cy="109695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grpSp>
            <p:nvGrpSpPr>
              <p:cNvPr id="103" name="Group 102">
                <a:extLst>
                  <a:ext uri="{FF2B5EF4-FFF2-40B4-BE49-F238E27FC236}">
                    <a16:creationId xmlns="" xmlns:a16="http://schemas.microsoft.com/office/drawing/2014/main" id="{1068EA24-75F5-4BE3-BD36-A8BF3C117E6D}"/>
                  </a:ext>
                </a:extLst>
              </p:cNvPr>
              <p:cNvGrpSpPr/>
              <p:nvPr/>
            </p:nvGrpSpPr>
            <p:grpSpPr>
              <a:xfrm>
                <a:off x="2934447" y="873405"/>
                <a:ext cx="2448217" cy="1357094"/>
                <a:chOff x="4476261" y="1431986"/>
                <a:chExt cx="2599397" cy="1464403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="" xmlns:a16="http://schemas.microsoft.com/office/drawing/2014/main" id="{77F41181-AF24-496A-B18B-E852AFDA182D}"/>
                    </a:ext>
                  </a:extLst>
                </p:cNvPr>
                <p:cNvGrpSpPr/>
                <p:nvPr/>
              </p:nvGrpSpPr>
              <p:grpSpPr>
                <a:xfrm>
                  <a:off x="4476261" y="1431986"/>
                  <a:ext cx="2413269" cy="1246330"/>
                  <a:chOff x="4021817" y="1402892"/>
                  <a:chExt cx="2413269" cy="1246330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="" xmlns:a16="http://schemas.microsoft.com/office/drawing/2014/main" id="{BDD4E1AF-D4D1-48C1-AC04-D04356E93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817" y="1402892"/>
                    <a:ext cx="2148542" cy="10959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500" dirty="0"/>
                      <a:t>void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::</a:t>
                    </a:r>
                    <a:r>
                      <a:rPr lang="en-US" sz="500" dirty="0" err="1"/>
                      <a:t>ins_helper</a:t>
                    </a:r>
                    <a:r>
                      <a:rPr lang="en-US" sz="500" dirty="0"/>
                      <a:t>(string key) {</a:t>
                    </a:r>
                  </a:p>
                  <a:p>
                    <a:r>
                      <a:rPr lang="en-US" sz="500" dirty="0"/>
                      <a:t>    // start from the root node</a:t>
                    </a:r>
                  </a:p>
                  <a:p>
                    <a:r>
                      <a:rPr lang="en-US" sz="500" dirty="0"/>
                      <a:t>   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*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this;</a:t>
                    </a:r>
                  </a:p>
                  <a:p>
                    <a:r>
                      <a:rPr lang="en-US" sz="500" dirty="0"/>
                      <a:t>    for (int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= 0;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&lt; </a:t>
                    </a:r>
                    <a:r>
                      <a:rPr lang="en-US" sz="500" dirty="0" err="1"/>
                      <a:t>key.length</a:t>
                    </a:r>
                    <a:r>
                      <a:rPr lang="en-US" sz="500" dirty="0"/>
                      <a:t>();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++)  {</a:t>
                    </a:r>
                  </a:p>
                  <a:p>
                    <a:r>
                      <a:rPr lang="en-US" sz="500" dirty="0"/>
                      <a:t>        // create a new node if the path doesn't exist</a:t>
                    </a:r>
                  </a:p>
                  <a:p>
                    <a:r>
                      <a:rPr lang="en-US" sz="500" dirty="0"/>
                      <a:t>        if (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</a:t>
                    </a:r>
                  </a:p>
                  <a:p>
                    <a:r>
                      <a:rPr lang="en-US" sz="500" dirty="0"/>
                      <a:t>    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 = new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();</a:t>
                    </a:r>
                  </a:p>
                  <a:p>
                    <a:r>
                      <a:rPr lang="en-US" sz="500" dirty="0"/>
                      <a:t>        }</a:t>
                    </a:r>
                  </a:p>
                  <a:p>
                    <a:r>
                      <a:rPr lang="en-US" sz="500" dirty="0"/>
                      <a:t>         // go to the next node</a:t>
                    </a:r>
                  </a:p>
                  <a:p>
                    <a:r>
                      <a:rPr lang="en-US" sz="500" dirty="0"/>
                      <a:t>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]];</a:t>
                    </a:r>
                  </a:p>
                  <a:p>
                    <a:r>
                      <a:rPr lang="en-US" sz="500" dirty="0"/>
                      <a:t>    }</a:t>
                    </a:r>
                  </a:p>
                  <a:p>
                    <a:r>
                      <a:rPr lang="en-US" sz="500" dirty="0"/>
                      <a:t>  ...</a:t>
                    </a: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="" xmlns:a16="http://schemas.microsoft.com/office/drawing/2014/main" id="{10FC18CD-7C7D-4936-BBA6-36D12DD00175}"/>
                      </a:ext>
                    </a:extLst>
                  </p:cNvPr>
                  <p:cNvSpPr txBox="1"/>
                  <p:nvPr/>
                </p:nvSpPr>
                <p:spPr>
                  <a:xfrm>
                    <a:off x="4276616" y="1553248"/>
                    <a:ext cx="2158470" cy="10959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500" dirty="0"/>
                      <a:t>bool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::</a:t>
                    </a:r>
                    <a:r>
                      <a:rPr lang="en-US" sz="500" dirty="0" err="1"/>
                      <a:t>src_primitive</a:t>
                    </a:r>
                    <a:r>
                      <a:rPr lang="en-US" sz="500" dirty="0"/>
                      <a:t>(string key) {</a:t>
                    </a:r>
                  </a:p>
                  <a:p>
                    <a:r>
                      <a:rPr lang="en-US" sz="500" dirty="0"/>
                      <a:t>    // return false if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 is empty</a:t>
                    </a:r>
                  </a:p>
                  <a:p>
                    <a:r>
                      <a:rPr lang="en-US" sz="500" dirty="0"/>
                      <a:t>    if (this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 return false; }</a:t>
                    </a:r>
                  </a:p>
                  <a:p>
                    <a:r>
                      <a:rPr lang="en-US" sz="500" dirty="0"/>
                      <a:t>   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*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this;</a:t>
                    </a:r>
                  </a:p>
                  <a:p>
                    <a:r>
                      <a:rPr lang="en-US" sz="500" dirty="0"/>
                      <a:t>    for (int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= 0;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&lt; </a:t>
                    </a:r>
                    <a:r>
                      <a:rPr lang="en-US" sz="500" dirty="0" err="1"/>
                      <a:t>key.length</a:t>
                    </a:r>
                    <a:r>
                      <a:rPr lang="en-US" sz="500" dirty="0"/>
                      <a:t>();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++)     {</a:t>
                    </a:r>
                  </a:p>
                  <a:p>
                    <a:r>
                      <a:rPr lang="en-US" sz="500" dirty="0"/>
                      <a:t>        // go to the next node</a:t>
                    </a:r>
                  </a:p>
                  <a:p>
                    <a:r>
                      <a:rPr lang="en-US" sz="500" dirty="0"/>
                      <a:t>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]];</a:t>
                    </a:r>
                  </a:p>
                  <a:p>
                    <a:r>
                      <a:rPr lang="en-US" sz="500" dirty="0"/>
                      <a:t> </a:t>
                    </a:r>
                  </a:p>
                  <a:p>
                    <a:r>
                      <a:rPr lang="en-US" sz="500" dirty="0"/>
                      <a:t>        // if the string is invalid (reached end of a path)</a:t>
                    </a:r>
                  </a:p>
                  <a:p>
                    <a:r>
                      <a:rPr lang="en-US" sz="500" dirty="0"/>
                      <a:t>        if (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</a:t>
                    </a:r>
                  </a:p>
                  <a:p>
                    <a:r>
                      <a:rPr lang="en-US" sz="500" dirty="0"/>
                      <a:t>            return false;</a:t>
                    </a:r>
                  </a:p>
                  <a:p>
                    <a:r>
                      <a:rPr lang="en-US" sz="500" dirty="0"/>
                      <a:t>   ...</a:t>
                    </a:r>
                  </a:p>
                </p:txBody>
              </p:sp>
            </p:grpSp>
            <p:sp>
              <p:nvSpPr>
                <p:cNvPr id="105" name="TextBox 104">
                  <a:extLst>
                    <a:ext uri="{FF2B5EF4-FFF2-40B4-BE49-F238E27FC236}">
                      <a16:creationId xmlns="" xmlns:a16="http://schemas.microsoft.com/office/drawing/2014/main" id="{A130D5AE-16A3-43BF-AD99-2EC92A575D9E}"/>
                    </a:ext>
                  </a:extLst>
                </p:cNvPr>
                <p:cNvSpPr txBox="1"/>
                <p:nvPr/>
              </p:nvSpPr>
              <p:spPr>
                <a:xfrm>
                  <a:off x="4917188" y="1717387"/>
                  <a:ext cx="2158470" cy="117900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bool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del_nodes</a:t>
                  </a:r>
                  <a:r>
                    <a:rPr lang="en-US" sz="500" dirty="0"/>
                    <a:t>(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*&amp;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, string key)</a:t>
                  </a:r>
                </a:p>
                <a:p>
                  <a:r>
                    <a:rPr lang="en-US" sz="500" dirty="0"/>
                    <a:t>{</a:t>
                  </a:r>
                </a:p>
                <a:p>
                  <a:r>
                    <a:rPr lang="en-US" sz="500" dirty="0"/>
                    <a:t>    // return if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 is empty</a:t>
                  </a:r>
                </a:p>
                <a:p>
                  <a:r>
                    <a:rPr lang="en-US" sz="500" dirty="0"/>
                    <a:t>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 return false; }</a:t>
                  </a:r>
                </a:p>
                <a:p>
                  <a:r>
                    <a:rPr lang="en-US" sz="500" dirty="0"/>
                    <a:t>    // if the end of the key is not reached</a:t>
                  </a:r>
                </a:p>
                <a:p>
                  <a:r>
                    <a:rPr lang="en-US" sz="500" dirty="0"/>
                    <a:t>    if (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())  {</a:t>
                  </a:r>
                </a:p>
                <a:p>
                  <a:r>
                    <a:rPr lang="en-US" sz="500" dirty="0"/>
                    <a:t>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!=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 &amp;&amp;</a:t>
                  </a:r>
                </a:p>
                <a:p>
                  <a:r>
                    <a:rPr lang="en-US" sz="500" dirty="0"/>
                    <a:t>    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-&gt;character[key[0]] !=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 &amp;&amp;</a:t>
                  </a:r>
                </a:p>
                <a:p>
                  <a:r>
                    <a:rPr lang="en-US" sz="500" dirty="0"/>
                    <a:t>            deletion(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-&gt;character[key[0]], </a:t>
                  </a:r>
                  <a:r>
                    <a:rPr lang="en-US" sz="500" dirty="0" err="1"/>
                    <a:t>key.substr</a:t>
                  </a:r>
                  <a:r>
                    <a:rPr lang="en-US" sz="500" dirty="0"/>
                    <a:t>(1)) </a:t>
                  </a:r>
                  <a:br>
                    <a:rPr lang="en-US" sz="500" dirty="0"/>
                  </a:br>
                  <a:r>
                    <a:rPr lang="en-US" sz="500" dirty="0"/>
                    <a:t>             &amp;&amp;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</a:t>
                  </a:r>
                  <a:r>
                    <a:rPr lang="en-US" sz="500" dirty="0" err="1"/>
                    <a:t>isLeaf</a:t>
                  </a:r>
                  <a:r>
                    <a:rPr lang="en-US" sz="500" dirty="0"/>
                    <a:t> == false)</a:t>
                  </a:r>
                </a:p>
                <a:p>
                  <a:r>
                    <a:rPr lang="en-US" sz="500" dirty="0"/>
                    <a:t>        {</a:t>
                  </a:r>
                </a:p>
                <a:p>
                  <a:r>
                    <a:rPr lang="en-US" sz="500" dirty="0"/>
                    <a:t>            if (!</a:t>
                  </a:r>
                  <a:r>
                    <a:rPr lang="en-US" sz="500" dirty="0" err="1"/>
                    <a:t>haveChildren</a:t>
                  </a:r>
                  <a:r>
                    <a:rPr lang="en-US" sz="500" dirty="0"/>
                    <a:t>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))</a:t>
                  </a:r>
                </a:p>
                <a:p>
                  <a:r>
                    <a:rPr lang="en-US" sz="500" dirty="0"/>
                    <a:t>                ...</a:t>
                  </a:r>
                </a:p>
              </p:txBody>
            </p:sp>
          </p:grpSp>
        </p:grp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D5E211DC-6967-4BE0-BE98-E6C9EFD8A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646"/>
            <a:stretch/>
          </p:blipFill>
          <p:spPr>
            <a:xfrm>
              <a:off x="1549846" y="890495"/>
              <a:ext cx="2156542" cy="1089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0D40E65B-7B4A-4F10-B9E8-D63C7F73CA59}"/>
                </a:ext>
              </a:extLst>
            </p:cNvPr>
            <p:cNvGrpSpPr/>
            <p:nvPr/>
          </p:nvGrpSpPr>
          <p:grpSpPr>
            <a:xfrm>
              <a:off x="2336303" y="1053795"/>
              <a:ext cx="2317645" cy="1474351"/>
              <a:chOff x="10278857" y="2111375"/>
              <a:chExt cx="2317645" cy="1474351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="" xmlns:a16="http://schemas.microsoft.com/office/drawing/2014/main" id="{AFA32532-9B76-4B66-BC9B-3FE32C08B19E}"/>
                  </a:ext>
                </a:extLst>
              </p:cNvPr>
              <p:cNvSpPr txBox="1"/>
              <p:nvPr/>
            </p:nvSpPr>
            <p:spPr>
              <a:xfrm>
                <a:off x="10278857" y="21113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Hash::search(int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="" xmlns:a16="http://schemas.microsoft.com/office/drawing/2014/main" id="{1C29FCBB-F50F-439C-9CD7-5171733EBE9B}"/>
                  </a:ext>
                </a:extLst>
              </p:cNvPr>
              <p:cNvSpPr txBox="1"/>
              <p:nvPr/>
            </p:nvSpPr>
            <p:spPr>
              <a:xfrm>
                <a:off x="10431257" y="22637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Hash::delete(int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="" xmlns:a16="http://schemas.microsoft.com/office/drawing/2014/main" id="{0B59E5D5-07D7-49EA-964F-701959582B6E}"/>
                  </a:ext>
                </a:extLst>
              </p:cNvPr>
              <p:cNvSpPr txBox="1"/>
              <p:nvPr/>
            </p:nvSpPr>
            <p:spPr>
              <a:xfrm>
                <a:off x="10583657" y="24161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Hash::insert(int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</p:grpSp>
        <p:sp>
          <p:nvSpPr>
            <p:cNvPr id="187432" name="Rectangle 40"/>
            <p:cNvSpPr>
              <a:spLocks noChangeArrowheads="1"/>
            </p:cNvSpPr>
            <p:nvPr/>
          </p:nvSpPr>
          <p:spPr bwMode="auto">
            <a:xfrm>
              <a:off x="1540557" y="848658"/>
              <a:ext cx="3108325" cy="1679487"/>
            </a:xfrm>
            <a:prstGeom prst="rect">
              <a:avLst/>
            </a:prstGeom>
            <a:solidFill>
              <a:schemeClr val="accent1">
                <a:alpha val="7803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5353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8575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What is Object Oriented Programming?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3965851" y="2572544"/>
            <a:ext cx="4706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OOP, programs are constructed from multiple self-contained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.</a:t>
            </a:r>
          </a:p>
        </p:txBody>
      </p:sp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r="3203"/>
          <a:stretch>
            <a:fillRect/>
          </a:stretch>
        </p:blipFill>
        <p:spPr bwMode="auto">
          <a:xfrm>
            <a:off x="488950" y="1155700"/>
            <a:ext cx="311785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88950" y="5435669"/>
            <a:ext cx="81838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Classes </a:t>
            </a:r>
            <a:r>
              <a:rPr lang="en-US" sz="2000" dirty="0">
                <a:solidFill>
                  <a:srgbClr val="6600CC"/>
                </a:solidFill>
              </a:rPr>
              <a:t>talk to each other</a:t>
            </a:r>
            <a:r>
              <a:rPr lang="en-US" sz="2000" dirty="0"/>
              <a:t> only by using </a:t>
            </a:r>
            <a:r>
              <a:rPr lang="en-US" sz="2000" dirty="0">
                <a:solidFill>
                  <a:srgbClr val="00B0F0"/>
                </a:solidFill>
              </a:rPr>
              <a:t>public interface functions </a:t>
            </a:r>
            <a:r>
              <a:rPr lang="en-US" sz="2000" dirty="0"/>
              <a:t>– each class knows nothing about how the others work inside.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606800" y="3771901"/>
            <a:ext cx="5194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Each class holds a set of </a:t>
            </a:r>
            <a:r>
              <a:rPr lang="en-US" dirty="0">
                <a:solidFill>
                  <a:srgbClr val="7030A0"/>
                </a:solidFill>
              </a:rPr>
              <a:t>data structures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algorithms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- we then access the class using a </a:t>
            </a:r>
            <a:r>
              <a:rPr lang="en-US" dirty="0">
                <a:solidFill>
                  <a:srgbClr val="00B0F0"/>
                </a:solidFill>
              </a:rPr>
              <a:t>set of interface functions</a:t>
            </a:r>
            <a:r>
              <a:rPr lang="en-US" dirty="0"/>
              <a:t>!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019425" y="1068388"/>
            <a:ext cx="592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Object Oriented Programming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6600CC"/>
                </a:solidFill>
              </a:rPr>
              <a:t>OOP</a:t>
            </a:r>
            <a:r>
              <a:rPr lang="en-US" sz="2000" dirty="0"/>
              <a:t>) is simply a programming model based on the Abstract Data Type (ADT) concept we just learned!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6" grpId="0"/>
      <p:bldP spid="2" grpId="0"/>
      <p:bldP spid="33806" grpId="0"/>
      <p:bldP spid="18125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52400" y="-762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Intermission </a:t>
            </a:r>
            <a:r>
              <a:rPr lang="en-US" sz="4400" dirty="0">
                <a:solidFill>
                  <a:schemeClr val="tx2"/>
                </a:solidFill>
              </a:rPr>
              <a:t>Meme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7F15EFF-EFB3-466F-96B6-C0F08016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483" y="1272396"/>
            <a:ext cx="4779034" cy="4779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="" xmlns:a16="http://schemas.microsoft.com/office/drawing/2014/main" id="{25CB7334-1259-4927-86F9-D4DCC311F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47" y="2278715"/>
            <a:ext cx="1941020" cy="1455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6600CC"/>
                </a:solidFill>
              </a:rPr>
              <a:t>C++ Class Review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98856" y="1409884"/>
            <a:ext cx="50051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As we’ve seen, a “class” is a self-contained problem solver that contains:</a:t>
            </a:r>
          </a:p>
        </p:txBody>
      </p:sp>
      <p:sp>
        <p:nvSpPr>
          <p:cNvPr id="38918" name="Text Box 3"/>
          <p:cNvSpPr txBox="1">
            <a:spLocks noChangeArrowheads="1"/>
          </p:cNvSpPr>
          <p:nvPr/>
        </p:nvSpPr>
        <p:spPr bwMode="auto">
          <a:xfrm>
            <a:off x="1183654" y="2397946"/>
            <a:ext cx="312830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Data structures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Algorithms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Interface functions</a:t>
            </a:r>
          </a:p>
        </p:txBody>
      </p:sp>
      <p:sp>
        <p:nvSpPr>
          <p:cNvPr id="38921" name="Text Box 3"/>
          <p:cNvSpPr txBox="1">
            <a:spLocks noChangeArrowheads="1"/>
          </p:cNvSpPr>
          <p:nvPr/>
        </p:nvSpPr>
        <p:spPr bwMode="auto">
          <a:xfrm>
            <a:off x="296399" y="3693787"/>
            <a:ext cx="46101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Since you’ve probably forgotten everything about classes…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3417B9D-87C7-414A-9BB0-782DF6A47793}"/>
              </a:ext>
            </a:extLst>
          </p:cNvPr>
          <p:cNvSpPr/>
          <p:nvPr/>
        </p:nvSpPr>
        <p:spPr>
          <a:xfrm>
            <a:off x="581470" y="4681851"/>
            <a:ext cx="40399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Let’s do a quick review of classes by defining our own </a:t>
            </a:r>
            <a:r>
              <a:rPr lang="en-US" dirty="0">
                <a:solidFill>
                  <a:srgbClr val="C00000"/>
                </a:solidFill>
              </a:rPr>
              <a:t>Nerd</a:t>
            </a:r>
            <a:r>
              <a:rPr lang="en-US" dirty="0">
                <a:solidFill>
                  <a:schemeClr val="tx2"/>
                </a:solidFill>
              </a:rPr>
              <a:t> class!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="" xmlns:a16="http://schemas.microsoft.com/office/drawing/2014/main" id="{0E90D4F7-D30A-4096-8A45-4122F443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3908"/>
          <a:stretch>
            <a:fillRect/>
          </a:stretch>
        </p:blipFill>
        <p:spPr bwMode="auto">
          <a:xfrm>
            <a:off x="5633066" y="2075732"/>
            <a:ext cx="2973001" cy="198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8" grpId="0" build="p"/>
      <p:bldP spid="38921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301122" y="4072812"/>
            <a:ext cx="476969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200" dirty="0"/>
              <a:t>Our class defines an entirely new </a:t>
            </a:r>
            <a:r>
              <a:rPr lang="en-US" sz="2200" dirty="0">
                <a:solidFill>
                  <a:srgbClr val="FF0000"/>
                </a:solidFill>
              </a:rPr>
              <a:t>data type</a:t>
            </a:r>
            <a:r>
              <a:rPr lang="en-US" sz="2200" dirty="0"/>
              <a:t>, like </a:t>
            </a:r>
            <a:r>
              <a:rPr lang="en-US" sz="2200" dirty="0">
                <a:solidFill>
                  <a:srgbClr val="FF0000"/>
                </a:solidFill>
              </a:rPr>
              <a:t>int </a:t>
            </a:r>
            <a:r>
              <a:rPr lang="en-US" sz="2200" dirty="0"/>
              <a:t>or </a:t>
            </a:r>
            <a:r>
              <a:rPr lang="en-US" sz="2200" dirty="0">
                <a:solidFill>
                  <a:srgbClr val="FF0000"/>
                </a:solidFill>
              </a:rPr>
              <a:t>float</a:t>
            </a:r>
            <a:r>
              <a:rPr lang="en-US" sz="2200" dirty="0"/>
              <a:t>, that we can now use in our program.</a:t>
            </a:r>
            <a:endParaRPr lang="en-US" sz="2200" dirty="0">
              <a:solidFill>
                <a:srgbClr val="99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352761" y="698195"/>
            <a:ext cx="7681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class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514268" y="1111668"/>
            <a:ext cx="4343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First, we write the outer shell of our </a:t>
            </a:r>
            <a:r>
              <a:rPr lang="en-US" sz="2200" dirty="0">
                <a:solidFill>
                  <a:srgbClr val="006666"/>
                </a:solidFill>
              </a:rPr>
              <a:t>class</a:t>
            </a:r>
            <a:r>
              <a:rPr lang="en-US" sz="2200" dirty="0">
                <a:solidFill>
                  <a:schemeClr val="tx2"/>
                </a:solidFill>
              </a:rPr>
              <a:t> and give it a </a:t>
            </a:r>
            <a:r>
              <a:rPr lang="en-US" sz="2200" dirty="0">
                <a:solidFill>
                  <a:srgbClr val="7030A0"/>
                </a:solidFill>
              </a:rPr>
              <a:t>name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050280" y="711558"/>
            <a:ext cx="80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7030A0"/>
                </a:solidFill>
              </a:rPr>
              <a:t>Nerd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4446754" y="3085764"/>
            <a:ext cx="44784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Then we define our class’s </a:t>
            </a:r>
            <a:r>
              <a:rPr lang="en-US" sz="2200" dirty="0"/>
              <a:t>private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variables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B050"/>
                </a:solidFill>
              </a:rPr>
              <a:t>functions</a:t>
            </a:r>
            <a:r>
              <a:rPr lang="en-US" sz="2200" dirty="0"/>
              <a:t>…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371415" y="983813"/>
            <a:ext cx="269626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{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/>
            </a:r>
            <a:br>
              <a:rPr lang="en-US" sz="1800" dirty="0"/>
            </a:br>
            <a:endParaRPr lang="en-US" sz="900" dirty="0"/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487127" y="1255531"/>
            <a:ext cx="9589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</a:rPr>
              <a:t>public:</a:t>
            </a:r>
            <a:endParaRPr lang="en-US" sz="2000" dirty="0">
              <a:solidFill>
                <a:srgbClr val="FF3300"/>
              </a:solidFill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87127" y="6217449"/>
            <a:ext cx="3225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648523" y="5398414"/>
            <a:ext cx="407489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200" dirty="0"/>
              <a:t>Alert: </a:t>
            </a:r>
            <a:r>
              <a:rPr lang="en-US" sz="2200" dirty="0">
                <a:solidFill>
                  <a:srgbClr val="FF0000"/>
                </a:solidFill>
              </a:rPr>
              <a:t>Nerd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F0000"/>
                </a:solidFill>
              </a:rPr>
              <a:t>not a variable</a:t>
            </a:r>
            <a:r>
              <a:rPr lang="en-US" sz="2200" dirty="0"/>
              <a:t>! It’s a new C++ </a:t>
            </a:r>
            <a:r>
              <a:rPr lang="en-US" sz="2200" dirty="0">
                <a:solidFill>
                  <a:srgbClr val="FF0000"/>
                </a:solidFill>
              </a:rPr>
              <a:t>data type</a:t>
            </a:r>
            <a:r>
              <a:rPr lang="en-US" sz="2200" dirty="0"/>
              <a:t>!</a:t>
            </a:r>
            <a:endParaRPr lang="en-US" sz="2200" dirty="0">
              <a:solidFill>
                <a:srgbClr val="990000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EAE013AC-D580-43C5-B009-14BFDFA6E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-217578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Defining a New Class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="" xmlns:a16="http://schemas.microsoft.com/office/drawing/2014/main" id="{E631B1E2-0F7B-4104-B5E5-5FC0E390B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121" y="2098716"/>
            <a:ext cx="47696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Then we define our class’s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rgbClr val="00B0F0"/>
                </a:solidFill>
              </a:rPr>
              <a:t>public interface </a:t>
            </a:r>
            <a:r>
              <a:rPr lang="en-US" sz="2200" dirty="0"/>
              <a:t>functions</a:t>
            </a:r>
            <a:r>
              <a:rPr lang="en-US" sz="22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20" name="Text Box 11">
            <a:extLst>
              <a:ext uri="{FF2B5EF4-FFF2-40B4-BE49-F238E27FC236}">
                <a16:creationId xmlns="" xmlns:a16="http://schemas.microsoft.com/office/drawing/2014/main" id="{E38BD498-3285-4B4D-8DC7-2CE26A24B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53" y="1652738"/>
            <a:ext cx="29209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B0F0"/>
                </a:solidFill>
              </a:rPr>
              <a:t>Nerd</a:t>
            </a:r>
            <a:r>
              <a:rPr lang="en-US" sz="1800" dirty="0"/>
              <a:t>(int stink, int IQ) { 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C00000"/>
                </a:solidFill>
              </a:rPr>
              <a:t> stink;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C00000"/>
                </a:solidFill>
              </a:rPr>
              <a:t> IQ</a:t>
            </a:r>
            <a:r>
              <a:rPr lang="en-US" sz="1800" dirty="0"/>
              <a:t>; </a:t>
            </a:r>
            <a:br>
              <a:rPr lang="en-US" sz="1800" dirty="0"/>
            </a:br>
            <a:r>
              <a:rPr lang="en-US" sz="1800" dirty="0"/>
              <a:t>}</a:t>
            </a:r>
          </a:p>
        </p:txBody>
      </p:sp>
      <p:sp>
        <p:nvSpPr>
          <p:cNvPr id="21" name="Text Box 11">
            <a:extLst>
              <a:ext uri="{FF2B5EF4-FFF2-40B4-BE49-F238E27FC236}">
                <a16:creationId xmlns="" xmlns:a16="http://schemas.microsoft.com/office/drawing/2014/main" id="{B96DA2FD-5A23-457F-AEB3-A9D896D7F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821" y="2806356"/>
            <a:ext cx="30075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void </a:t>
            </a:r>
            <a:r>
              <a:rPr lang="en-US" sz="1800" dirty="0">
                <a:solidFill>
                  <a:srgbClr val="00B0F0"/>
                </a:solidFill>
              </a:rPr>
              <a:t>study</a:t>
            </a:r>
            <a:r>
              <a:rPr lang="en-US" sz="1800" dirty="0"/>
              <a:t>(int hours) {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+= 3*hours;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*= 1.01;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/>
              <a:t>}</a:t>
            </a:r>
          </a:p>
        </p:txBody>
      </p:sp>
      <p:sp>
        <p:nvSpPr>
          <p:cNvPr id="22" name="Text Box 11">
            <a:extLst>
              <a:ext uri="{FF2B5EF4-FFF2-40B4-BE49-F238E27FC236}">
                <a16:creationId xmlns="" xmlns:a16="http://schemas.microsoft.com/office/drawing/2014/main" id="{73E08BD1-8D1D-4A7C-98EB-3A1302D4B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3992328"/>
            <a:ext cx="407489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>
                <a:solidFill>
                  <a:srgbClr val="00B0F0"/>
                </a:solidFill>
              </a:rPr>
              <a:t>getStinkyLevel</a:t>
            </a:r>
            <a:r>
              <a:rPr lang="en-US" sz="1800" dirty="0"/>
              <a:t>() { </a:t>
            </a:r>
            <a:br>
              <a:rPr lang="en-US" sz="1800" dirty="0"/>
            </a:br>
            <a:r>
              <a:rPr lang="en-US" sz="1800" dirty="0"/>
              <a:t>   int </a:t>
            </a:r>
            <a:r>
              <a:rPr lang="en-US" sz="1800" dirty="0" err="1"/>
              <a:t>total_stink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* 10 + 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</a:rPr>
              <a:t>       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 </a:t>
            </a:r>
          </a:p>
          <a:p>
            <a:pPr eaLnBrk="1" hangingPunct="1"/>
            <a:r>
              <a:rPr lang="en-US" sz="1800" dirty="0"/>
              <a:t>   return </a:t>
            </a:r>
            <a:r>
              <a:rPr lang="en-US" sz="1800" dirty="0" err="1"/>
              <a:t>total_stink</a:t>
            </a:r>
            <a:r>
              <a:rPr lang="en-US" sz="1800" dirty="0"/>
              <a:t>;</a:t>
            </a:r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="" xmlns:a16="http://schemas.microsoft.com/office/drawing/2014/main" id="{1F9D2B83-13CE-431F-A7E1-74291A4FA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5690536"/>
            <a:ext cx="37589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00B050"/>
                </a:solidFill>
              </a:rPr>
              <a:t>takeShower</a:t>
            </a:r>
            <a:r>
              <a:rPr lang="en-US" sz="1800" dirty="0"/>
              <a:t>()</a:t>
            </a:r>
          </a:p>
          <a:p>
            <a:pPr eaLnBrk="1" hangingPunct="1"/>
            <a:r>
              <a:rPr lang="en-US" sz="1800" dirty="0"/>
              <a:t>  {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/>
              <a:t>/= 2;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/>
              <a:t>}</a:t>
            </a:r>
          </a:p>
        </p:txBody>
      </p:sp>
      <p:sp>
        <p:nvSpPr>
          <p:cNvPr id="24" name="Text Box 11">
            <a:extLst>
              <a:ext uri="{FF2B5EF4-FFF2-40B4-BE49-F238E27FC236}">
                <a16:creationId xmlns="" xmlns:a16="http://schemas.microsoft.com/office/drawing/2014/main" id="{B798CAC7-82ED-44F5-B3B4-8BBDEF76A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27" y="5423066"/>
            <a:ext cx="11128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3333CC"/>
                </a:solidFill>
              </a:rPr>
              <a:t>private: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="" xmlns:a16="http://schemas.microsoft.com/office/drawing/2014/main" id="{E83F8D9C-BD10-4062-A3C5-41680D25B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5767009"/>
            <a:ext cx="375895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/>
              <a:t>;</a:t>
            </a:r>
          </a:p>
          <a:p>
            <a:pPr eaLnBrk="1" hangingPunct="1"/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4" grpId="0"/>
      <p:bldP spid="55305" grpId="0"/>
      <p:bldP spid="55306" grpId="0"/>
      <p:bldP spid="55307" grpId="0" build="p"/>
      <p:bldP spid="55308" grpId="0"/>
      <p:bldP spid="14" grpId="0"/>
      <p:bldP spid="19" grpId="0"/>
      <p:bldP spid="20" grpId="0" build="p"/>
      <p:bldP spid="21" grpId="0" build="p"/>
      <p:bldP spid="22" grpId="0"/>
      <p:bldP spid="23" grpId="0" build="allAtOnce"/>
      <p:bldP spid="23" grpId="1" build="allAtOnce"/>
      <p:bldP spid="24" grpId="0" build="p"/>
      <p:bldP spid="25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Using a New Class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950602" y="713830"/>
            <a:ext cx="49002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Once we define a new </a:t>
            </a:r>
            <a:r>
              <a:rPr lang="en-US" sz="2000" dirty="0">
                <a:solidFill>
                  <a:srgbClr val="FF0000"/>
                </a:solidFill>
              </a:rPr>
              <a:t>class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990000"/>
                </a:solidFill>
              </a:rPr>
              <a:t> </a:t>
            </a:r>
            <a:r>
              <a:rPr lang="en-US" sz="2000" dirty="0"/>
              <a:t>like </a:t>
            </a:r>
            <a:r>
              <a:rPr lang="en-US" sz="2000" dirty="0">
                <a:solidFill>
                  <a:srgbClr val="FF0000"/>
                </a:solidFill>
              </a:rPr>
              <a:t>Nerd</a:t>
            </a:r>
            <a:r>
              <a:rPr lang="en-US" sz="2000" dirty="0">
                <a:solidFill>
                  <a:schemeClr val="tx2"/>
                </a:solidFill>
              </a:rPr>
              <a:t>, we can use it to define variables like any traditional data type.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/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16" name="AutoShape 220">
            <a:extLst>
              <a:ext uri="{FF2B5EF4-FFF2-40B4-BE49-F238E27FC236}">
                <a16:creationId xmlns="" xmlns:a16="http://schemas.microsoft.com/office/drawing/2014/main" id="{7CAF8019-1F0D-437D-8CC4-8CFBDE2EA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047" y="1885950"/>
            <a:ext cx="5390930" cy="1141222"/>
          </a:xfrm>
          <a:prstGeom prst="wedgeRoundRectCallout">
            <a:avLst>
              <a:gd name="adj1" fmla="val -92794"/>
              <a:gd name="adj2" fmla="val -204629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/>
              <a:t> You typically define each new class in its own </a:t>
            </a:r>
            <a:r>
              <a:rPr lang="en-US" dirty="0">
                <a:solidFill>
                  <a:srgbClr val="7030A0"/>
                </a:solidFill>
              </a:rPr>
              <a:t>.h file</a:t>
            </a:r>
            <a:r>
              <a:rPr lang="en-US" dirty="0"/>
              <a:t> (“header file”) and put the file in the same folder as your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cpp</a:t>
            </a:r>
            <a:r>
              <a:rPr lang="en-US" dirty="0">
                <a:solidFill>
                  <a:srgbClr val="7030A0"/>
                </a:solidFill>
              </a:rPr>
              <a:t> files</a:t>
            </a:r>
            <a:r>
              <a:rPr lang="en-US" dirty="0"/>
              <a:t>.</a:t>
            </a:r>
          </a:p>
        </p:txBody>
      </p:sp>
      <p:sp>
        <p:nvSpPr>
          <p:cNvPr id="18" name="AutoShape 220">
            <a:extLst>
              <a:ext uri="{FF2B5EF4-FFF2-40B4-BE49-F238E27FC236}">
                <a16:creationId xmlns="" xmlns:a16="http://schemas.microsoft.com/office/drawing/2014/main" id="{657CC995-15A7-4443-998F-DED3B5D93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882" y="4728591"/>
            <a:ext cx="4059282" cy="830997"/>
          </a:xfrm>
          <a:prstGeom prst="wedgeRoundRectCallout">
            <a:avLst>
              <a:gd name="adj1" fmla="val -65937"/>
              <a:gd name="adj2" fmla="val 91174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And then define variables with it throughout your program.</a:t>
            </a:r>
            <a:endParaRPr lang="en-US" dirty="0"/>
          </a:p>
        </p:txBody>
      </p:sp>
      <p:sp>
        <p:nvSpPr>
          <p:cNvPr id="19" name="AutoShape 220">
            <a:extLst>
              <a:ext uri="{FF2B5EF4-FFF2-40B4-BE49-F238E27FC236}">
                <a16:creationId xmlns="" xmlns:a16="http://schemas.microsoft.com/office/drawing/2014/main" id="{4CDF7D53-FB5E-481E-ADDD-C48BC5FB9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882" y="3118058"/>
            <a:ext cx="4059282" cy="1044092"/>
          </a:xfrm>
          <a:prstGeom prst="wedgeRoundRectCallout">
            <a:avLst>
              <a:gd name="adj1" fmla="val -76375"/>
              <a:gd name="adj2" fmla="val 116518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To use your new class, simply include its </a:t>
            </a:r>
            <a:r>
              <a:rPr lang="en-US" dirty="0">
                <a:solidFill>
                  <a:srgbClr val="9165B2"/>
                </a:solidFill>
                <a:cs typeface="Courier New" pitchFamily="49" charset="0"/>
              </a:rPr>
              <a:t>header file</a:t>
            </a:r>
            <a:r>
              <a:rPr lang="en-US" dirty="0">
                <a:cs typeface="Courier New" pitchFamily="49" charset="0"/>
              </a:rPr>
              <a:t> using “quotation marks”…</a:t>
            </a:r>
            <a:endParaRPr lang="en-US" dirty="0"/>
          </a:p>
        </p:txBody>
      </p:sp>
      <p:sp>
        <p:nvSpPr>
          <p:cNvPr id="20" name="Text Box 5">
            <a:extLst>
              <a:ext uri="{FF2B5EF4-FFF2-40B4-BE49-F238E27FC236}">
                <a16:creationId xmlns=""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</a:rPr>
              <a:t>david.study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70C0"/>
                </a:solidFill>
              </a:rPr>
              <a:t>10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17" name="AutoShape 220">
            <a:extLst>
              <a:ext uri="{FF2B5EF4-FFF2-40B4-BE49-F238E27FC236}">
                <a16:creationId xmlns="" xmlns:a16="http://schemas.microsoft.com/office/drawing/2014/main" id="{A512F024-FD6A-4D9F-B64F-35F100295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938" y="4332529"/>
            <a:ext cx="3346888" cy="830997"/>
          </a:xfrm>
          <a:prstGeom prst="wedgeRoundRectCallout">
            <a:avLst>
              <a:gd name="adj1" fmla="val -70073"/>
              <a:gd name="adj2" fmla="val 105929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Just as </a:t>
            </a:r>
            <a:r>
              <a:rPr lang="en-US" dirty="0" err="1">
                <a:solidFill>
                  <a:srgbClr val="0070C0"/>
                </a:solidFill>
              </a:rPr>
              <a:t>num_nerds</a:t>
            </a:r>
            <a:r>
              <a:rPr lang="en-US" dirty="0">
                <a:solidFill>
                  <a:schemeClr val="tx2"/>
                </a:solidFill>
              </a:rPr>
              <a:t> is</a:t>
            </a:r>
            <a:r>
              <a:rPr lang="en-US" dirty="0"/>
              <a:t> an </a:t>
            </a:r>
            <a:r>
              <a:rPr lang="en-US" dirty="0">
                <a:solidFill>
                  <a:srgbClr val="FF0000"/>
                </a:solidFill>
              </a:rPr>
              <a:t>integer </a:t>
            </a:r>
            <a:r>
              <a:rPr lang="en-US" dirty="0"/>
              <a:t>variable</a:t>
            </a:r>
            <a:r>
              <a:rPr lang="en-US" dirty="0">
                <a:solidFill>
                  <a:schemeClr val="tx2"/>
                </a:solidFill>
              </a:rPr>
              <a:t>…  </a:t>
            </a:r>
          </a:p>
        </p:txBody>
      </p:sp>
      <p:sp>
        <p:nvSpPr>
          <p:cNvPr id="22" name="AutoShape 220">
            <a:extLst>
              <a:ext uri="{FF2B5EF4-FFF2-40B4-BE49-F238E27FC236}">
                <a16:creationId xmlns="" xmlns:a16="http://schemas.microsoft.com/office/drawing/2014/main" id="{FA0CC339-F67B-4072-9B4B-3AE71C854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474" y="5559588"/>
            <a:ext cx="3932138" cy="1273528"/>
          </a:xfrm>
          <a:prstGeom prst="wedgeRoundRectCallout">
            <a:avLst>
              <a:gd name="adj1" fmla="val -103239"/>
              <a:gd name="adj2" fmla="val -22697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 err="1">
                <a:solidFill>
                  <a:srgbClr val="0070C0"/>
                </a:solidFill>
              </a:rPr>
              <a:t>david</a:t>
            </a:r>
            <a:r>
              <a:rPr lang="en-US" dirty="0"/>
              <a:t> is a </a:t>
            </a:r>
            <a:r>
              <a:rPr lang="en-US" dirty="0">
                <a:solidFill>
                  <a:srgbClr val="FF0000"/>
                </a:solidFill>
              </a:rPr>
              <a:t>Nerd </a:t>
            </a:r>
            <a:r>
              <a:rPr lang="en-US" dirty="0"/>
              <a:t>variable. </a:t>
            </a:r>
          </a:p>
          <a:p>
            <a:pPr algn="ctr" eaLnBrk="1" hangingPunct="1"/>
            <a:endParaRPr lang="en-US" sz="1100" dirty="0">
              <a:solidFill>
                <a:schemeClr val="tx2"/>
              </a:solidFill>
            </a:endParaRPr>
          </a:p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Class variables are also called </a:t>
            </a:r>
            <a:r>
              <a:rPr lang="en-US" dirty="0">
                <a:solidFill>
                  <a:srgbClr val="00B050"/>
                </a:solidFill>
              </a:rPr>
              <a:t>"objects" </a:t>
            </a:r>
            <a:r>
              <a:rPr lang="en-US" dirty="0">
                <a:solidFill>
                  <a:schemeClr val="tx2"/>
                </a:solidFill>
              </a:rPr>
              <a:t>or </a:t>
            </a:r>
            <a:r>
              <a:rPr lang="en-US" dirty="0">
                <a:solidFill>
                  <a:srgbClr val="00B050"/>
                </a:solidFill>
              </a:rPr>
              <a:t>"instances."</a:t>
            </a:r>
          </a:p>
        </p:txBody>
      </p:sp>
      <p:sp>
        <p:nvSpPr>
          <p:cNvPr id="14" name="AutoShape 220">
            <a:extLst>
              <a:ext uri="{FF2B5EF4-FFF2-40B4-BE49-F238E27FC236}">
                <a16:creationId xmlns="" xmlns:a16="http://schemas.microsoft.com/office/drawing/2014/main" id="{AA636C78-DF4B-4D0F-B0D8-C24573FE6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441" y="5450146"/>
            <a:ext cx="3560922" cy="1110818"/>
          </a:xfrm>
          <a:prstGeom prst="wedgeRoundRectCallout">
            <a:avLst>
              <a:gd name="adj1" fmla="val -93229"/>
              <a:gd name="adj2" fmla="val 9118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/>
              <a:t>When we define a new object, we can specify parameters to initialize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0278 -0.699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0" grpId="0" animBg="1"/>
      <p:bldP spid="45060" grpId="0"/>
      <p:bldP spid="58373" grpId="0" uiExpand="1" build="p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/>
      <p:bldP spid="17" grpId="0" animBg="1"/>
      <p:bldP spid="17" grpId="1" animBg="1"/>
      <p:bldP spid="22" grpId="0" uiExpand="1" build="p" animBg="1"/>
      <p:bldP spid="22" grpId="1" build="allAtOnce" animBg="1"/>
      <p:bldP spid="14" grpId="0" animBg="1"/>
      <p:bldP spid="14" grpId="1" animBg="1"/>
      <p:bldP spid="14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400BC7E2-CA15-4D5D-93DF-05F9B00B119C}"/>
              </a:ext>
            </a:extLst>
          </p:cNvPr>
          <p:cNvGrpSpPr/>
          <p:nvPr/>
        </p:nvGrpSpPr>
        <p:grpSpPr>
          <a:xfrm>
            <a:off x="4710512" y="1798584"/>
            <a:ext cx="3392340" cy="2587991"/>
            <a:chOff x="4166473" y="1398474"/>
            <a:chExt cx="3392340" cy="2587991"/>
          </a:xfrm>
        </p:grpSpPr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982FFAE5-EE37-4C78-B083-EF9F61CD4F12}"/>
                </a:ext>
              </a:extLst>
            </p:cNvPr>
            <p:cNvSpPr/>
            <p:nvPr/>
          </p:nvSpPr>
          <p:spPr>
            <a:xfrm>
              <a:off x="4900857" y="1456548"/>
              <a:ext cx="2657956" cy="2529917"/>
            </a:xfrm>
            <a:prstGeom prst="rect">
              <a:avLst/>
            </a:prstGeom>
            <a:solidFill>
              <a:srgbClr val="E7F3FF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30E060FF-9E04-41A8-8FC6-4D7D5F904246}"/>
                </a:ext>
              </a:extLst>
            </p:cNvPr>
            <p:cNvSpPr/>
            <p:nvPr/>
          </p:nvSpPr>
          <p:spPr>
            <a:xfrm>
              <a:off x="4166473" y="1398474"/>
              <a:ext cx="752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070C0"/>
                  </a:solidFill>
                </a:rPr>
                <a:t>david</a:t>
              </a:r>
              <a:endParaRPr lang="en-US" sz="1800" dirty="0"/>
            </a:p>
          </p:txBody>
        </p:sp>
      </p:grp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Using a New Class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</a:t>
            </a:r>
            <a:r>
              <a:rPr lang="en-US" sz="1800" dirty="0">
                <a:latin typeface="+mj-lt"/>
              </a:rPr>
              <a:t> 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/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=""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david.study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10</a:t>
            </a:r>
            <a:r>
              <a:rPr lang="en-US" sz="1800" dirty="0">
                <a:latin typeface="+mj-lt"/>
              </a:rPr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="" xmlns:a16="http://schemas.microsoft.com/office/drawing/2014/main" id="{EAFD3EA5-82BB-4CA8-B02E-5AE17DEF8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32" y="1015861"/>
            <a:ext cx="3307316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/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6A6EAAC-E098-49FC-BA6F-F3A2A5BB7FBD}"/>
              </a:ext>
            </a:extLst>
          </p:cNvPr>
          <p:cNvSpPr/>
          <p:nvPr/>
        </p:nvSpPr>
        <p:spPr>
          <a:xfrm>
            <a:off x="919923" y="376872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41F933A-E97D-4336-951C-A56AB6B12F4B}"/>
              </a:ext>
            </a:extLst>
          </p:cNvPr>
          <p:cNvSpPr/>
          <p:nvPr/>
        </p:nvSpPr>
        <p:spPr>
          <a:xfrm>
            <a:off x="2454846" y="376134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myIQ</a:t>
            </a:r>
            <a:endParaRPr lang="en-US" sz="1800" dirty="0"/>
          </a:p>
        </p:txBody>
      </p:sp>
      <p:sp>
        <p:nvSpPr>
          <p:cNvPr id="23" name="Text Box 3">
            <a:extLst>
              <a:ext uri="{FF2B5EF4-FFF2-40B4-BE49-F238E27FC236}">
                <a16:creationId xmlns="" xmlns:a16="http://schemas.microsoft.com/office/drawing/2014/main" id="{C0F351F1-9844-4B6D-93B1-09F49908E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54" y="742950"/>
            <a:ext cx="49002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Alright, let’s see our class in action!</a:t>
            </a:r>
          </a:p>
        </p:txBody>
      </p:sp>
      <p:sp>
        <p:nvSpPr>
          <p:cNvPr id="24" name="Line 8">
            <a:extLst>
              <a:ext uri="{FF2B5EF4-FFF2-40B4-BE49-F238E27FC236}">
                <a16:creationId xmlns="" xmlns:a16="http://schemas.microsoft.com/office/drawing/2014/main" id="{F3B01DC7-FCA7-40E4-B586-FA120C63A6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32" y="57505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2F8B478-38B0-464F-ABCF-0BDDF236BC32}"/>
              </a:ext>
            </a:extLst>
          </p:cNvPr>
          <p:cNvGrpSpPr/>
          <p:nvPr/>
        </p:nvGrpSpPr>
        <p:grpSpPr>
          <a:xfrm>
            <a:off x="4098370" y="1398474"/>
            <a:ext cx="2172913" cy="369332"/>
            <a:chOff x="4125529" y="1398474"/>
            <a:chExt cx="2172913" cy="369332"/>
          </a:xfrm>
        </p:grpSpPr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DCEE5647-EB0E-4F4E-A865-D9C9691EA018}"/>
                </a:ext>
              </a:extLst>
            </p:cNvPr>
            <p:cNvSpPr/>
            <p:nvPr/>
          </p:nvSpPr>
          <p:spPr>
            <a:xfrm>
              <a:off x="5465928" y="1460310"/>
              <a:ext cx="832514" cy="245660"/>
            </a:xfrm>
            <a:prstGeom prst="rect">
              <a:avLst/>
            </a:prstGeom>
            <a:solidFill>
              <a:srgbClr val="E7F3FF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362BFA92-F65B-442E-B4F5-3A77B0DB7975}"/>
                </a:ext>
              </a:extLst>
            </p:cNvPr>
            <p:cNvSpPr/>
            <p:nvPr/>
          </p:nvSpPr>
          <p:spPr>
            <a:xfrm>
              <a:off x="4125529" y="1398474"/>
              <a:ext cx="14237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070C0"/>
                  </a:solidFill>
                </a:rPr>
                <a:t>num_nerds</a:t>
              </a:r>
              <a:r>
                <a:rPr lang="en-US" sz="1800" dirty="0">
                  <a:solidFill>
                    <a:srgbClr val="0070C0"/>
                  </a:solidFill>
                </a:rPr>
                <a:t> </a:t>
              </a:r>
              <a:endParaRPr lang="en-US" sz="1800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5A65980-EF9B-4933-BA56-FEB5DB7EB107}"/>
              </a:ext>
            </a:extLst>
          </p:cNvPr>
          <p:cNvSpPr/>
          <p:nvPr/>
        </p:nvSpPr>
        <p:spPr>
          <a:xfrm>
            <a:off x="5713258" y="1398474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Line 8">
            <a:extLst>
              <a:ext uri="{FF2B5EF4-FFF2-40B4-BE49-F238E27FC236}">
                <a16:creationId xmlns="" xmlns:a16="http://schemas.microsoft.com/office/drawing/2014/main" id="{D63C9DDC-198E-4D2B-A4B9-20C12A1FD0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32" y="5998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F4479296-A21C-4F67-8C3E-86097CD438F8}"/>
              </a:ext>
            </a:extLst>
          </p:cNvPr>
          <p:cNvSpPr/>
          <p:nvPr/>
        </p:nvSpPr>
        <p:spPr>
          <a:xfrm>
            <a:off x="5859285" y="4098126"/>
            <a:ext cx="832514" cy="245660"/>
          </a:xfrm>
          <a:prstGeom prst="rect">
            <a:avLst/>
          </a:prstGeom>
          <a:solidFill>
            <a:srgbClr val="F9C7B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11A3F72F-8469-4C7E-9D0F-F88D51BC76E1}"/>
              </a:ext>
            </a:extLst>
          </p:cNvPr>
          <p:cNvSpPr/>
          <p:nvPr/>
        </p:nvSpPr>
        <p:spPr>
          <a:xfrm>
            <a:off x="7113120" y="4098126"/>
            <a:ext cx="832514" cy="245660"/>
          </a:xfrm>
          <a:prstGeom prst="rect">
            <a:avLst/>
          </a:prstGeom>
          <a:solidFill>
            <a:srgbClr val="F9C7B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4" name="Rounded Rectangular Callout 35">
            <a:extLst>
              <a:ext uri="{FF2B5EF4-FFF2-40B4-BE49-F238E27FC236}">
                <a16:creationId xmlns="" xmlns:a16="http://schemas.microsoft.com/office/drawing/2014/main" id="{F28B70D1-D899-40B6-8654-C6CAB1EDF576}"/>
              </a:ext>
            </a:extLst>
          </p:cNvPr>
          <p:cNvSpPr/>
          <p:nvPr/>
        </p:nvSpPr>
        <p:spPr>
          <a:xfrm>
            <a:off x="3729972" y="4898101"/>
            <a:ext cx="3880653" cy="1439358"/>
          </a:xfrm>
          <a:prstGeom prst="wedgeRoundRectCallout">
            <a:avLst>
              <a:gd name="adj1" fmla="val -1011"/>
              <a:gd name="adj2" fmla="val -88691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When you define your </a:t>
            </a:r>
            <a:r>
              <a:rPr lang="en-US" sz="1800" dirty="0" err="1">
                <a:solidFill>
                  <a:srgbClr val="0A77BE"/>
                </a:solidFill>
              </a:rPr>
              <a:t>david</a:t>
            </a:r>
            <a:r>
              <a:rPr lang="en-US" sz="1800" dirty="0">
                <a:solidFill>
                  <a:schemeClr val="tx1"/>
                </a:solidFill>
              </a:rPr>
              <a:t> variable, it gets its own copy of all of the </a:t>
            </a:r>
            <a:r>
              <a:rPr lang="en-US" sz="1800" dirty="0">
                <a:solidFill>
                  <a:srgbClr val="FF0000"/>
                </a:solidFill>
              </a:rPr>
              <a:t>functions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member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variables</a:t>
            </a:r>
            <a:r>
              <a:rPr lang="en-US" sz="1800" dirty="0">
                <a:solidFill>
                  <a:schemeClr val="tx1"/>
                </a:solidFill>
              </a:rPr>
              <a:t> defined in your class!</a:t>
            </a:r>
          </a:p>
        </p:txBody>
      </p:sp>
      <p:sp>
        <p:nvSpPr>
          <p:cNvPr id="35" name="Line 8">
            <a:extLst>
              <a:ext uri="{FF2B5EF4-FFF2-40B4-BE49-F238E27FC236}">
                <a16:creationId xmlns="" xmlns:a16="http://schemas.microsoft.com/office/drawing/2014/main" id="{1EA6E866-E257-4DA2-9DFC-09EB46DA38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285" y="644918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" name="Line 8">
            <a:extLst>
              <a:ext uri="{FF2B5EF4-FFF2-40B4-BE49-F238E27FC236}">
                <a16:creationId xmlns="" xmlns:a16="http://schemas.microsoft.com/office/drawing/2014/main" id="{796BA304-B48C-4431-A2A1-AB493E44AE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353" y="204461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9" name="Line 8">
            <a:extLst>
              <a:ext uri="{FF2B5EF4-FFF2-40B4-BE49-F238E27FC236}">
                <a16:creationId xmlns="" xmlns:a16="http://schemas.microsoft.com/office/drawing/2014/main" id="{61FBDF54-0D26-444A-AB7E-8645EF338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8383" y="22645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0" name="Line 8">
            <a:extLst>
              <a:ext uri="{FF2B5EF4-FFF2-40B4-BE49-F238E27FC236}">
                <a16:creationId xmlns="" xmlns:a16="http://schemas.microsoft.com/office/drawing/2014/main" id="{077F4FF6-1DC4-4106-8E2A-8C057EA35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7358" y="24844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" name="Rounded Rectangular Callout 38">
            <a:extLst>
              <a:ext uri="{FF2B5EF4-FFF2-40B4-BE49-F238E27FC236}">
                <a16:creationId xmlns="" xmlns:a16="http://schemas.microsoft.com/office/drawing/2014/main" id="{9ACC6D28-BDC2-49E1-BC4A-91D2F82D1442}"/>
              </a:ext>
            </a:extLst>
          </p:cNvPr>
          <p:cNvSpPr/>
          <p:nvPr/>
        </p:nvSpPr>
        <p:spPr>
          <a:xfrm>
            <a:off x="2840869" y="4879789"/>
            <a:ext cx="3455429" cy="1105989"/>
          </a:xfrm>
          <a:prstGeom prst="wedgeRoundRectCallout">
            <a:avLst>
              <a:gd name="adj1" fmla="val 56574"/>
              <a:gd name="adj2" fmla="val -100173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Note: A class’s </a:t>
            </a:r>
            <a:r>
              <a:rPr lang="en-US" sz="1800" dirty="0">
                <a:solidFill>
                  <a:srgbClr val="FF0000"/>
                </a:solidFill>
              </a:rPr>
              <a:t>primitive </a:t>
            </a:r>
            <a:r>
              <a:rPr lang="en-US" sz="1800" dirty="0">
                <a:solidFill>
                  <a:schemeClr val="tx1"/>
                </a:solidFill>
              </a:rPr>
              <a:t>member variables (e.g. int’s, doubles) all start out with random values!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232ACC01-36C2-47CD-88F7-9DB48BE054D8}"/>
              </a:ext>
            </a:extLst>
          </p:cNvPr>
          <p:cNvSpPr/>
          <p:nvPr/>
        </p:nvSpPr>
        <p:spPr>
          <a:xfrm>
            <a:off x="5812294" y="405778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-79342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E1D6B3BC-41ED-483A-9AAC-15D2F3DF1B09}"/>
              </a:ext>
            </a:extLst>
          </p:cNvPr>
          <p:cNvSpPr/>
          <p:nvPr/>
        </p:nvSpPr>
        <p:spPr>
          <a:xfrm>
            <a:off x="7131656" y="4074371"/>
            <a:ext cx="777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12338</a:t>
            </a:r>
          </a:p>
        </p:txBody>
      </p:sp>
      <p:sp>
        <p:nvSpPr>
          <p:cNvPr id="41" name="Rounded Rectangular Callout 38">
            <a:extLst>
              <a:ext uri="{FF2B5EF4-FFF2-40B4-BE49-F238E27FC236}">
                <a16:creationId xmlns="" xmlns:a16="http://schemas.microsoft.com/office/drawing/2014/main" id="{6D394582-627A-46C9-AE97-8DFF760BBB55}"/>
              </a:ext>
            </a:extLst>
          </p:cNvPr>
          <p:cNvSpPr/>
          <p:nvPr/>
        </p:nvSpPr>
        <p:spPr>
          <a:xfrm>
            <a:off x="2194811" y="2747198"/>
            <a:ext cx="3152548" cy="1146516"/>
          </a:xfrm>
          <a:prstGeom prst="wedgeRoundRectCallout">
            <a:avLst>
              <a:gd name="adj1" fmla="val 58826"/>
              <a:gd name="adj2" fmla="val -93685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Our constructor and other member functions have access to </a:t>
            </a:r>
            <a:r>
              <a:rPr lang="en-US" sz="1800" dirty="0" err="1">
                <a:solidFill>
                  <a:srgbClr val="0070C0"/>
                </a:solidFill>
              </a:rPr>
              <a:t>david’s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private member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variables!</a:t>
            </a:r>
          </a:p>
        </p:txBody>
      </p:sp>
      <p:sp>
        <p:nvSpPr>
          <p:cNvPr id="38" name="Rounded Rectangular Callout 38">
            <a:extLst>
              <a:ext uri="{FF2B5EF4-FFF2-40B4-BE49-F238E27FC236}">
                <a16:creationId xmlns="" xmlns:a16="http://schemas.microsoft.com/office/drawing/2014/main" id="{555096E5-D4EA-4F58-859C-053A2A1DC16B}"/>
              </a:ext>
            </a:extLst>
          </p:cNvPr>
          <p:cNvSpPr/>
          <p:nvPr/>
        </p:nvSpPr>
        <p:spPr>
          <a:xfrm>
            <a:off x="1521863" y="4173209"/>
            <a:ext cx="3971023" cy="1264344"/>
          </a:xfrm>
          <a:prstGeom prst="wedgeRoundRectCallout">
            <a:avLst>
              <a:gd name="adj1" fmla="val -37914"/>
              <a:gd name="adj2" fmla="val 85383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 soon as the variable is created, C++ immediately calls the </a:t>
            </a:r>
            <a:r>
              <a:rPr lang="en-US" sz="1800" dirty="0">
                <a:solidFill>
                  <a:srgbClr val="C00000"/>
                </a:solidFill>
              </a:rPr>
              <a:t>constructor</a:t>
            </a:r>
            <a:r>
              <a:rPr lang="en-US" sz="1800" dirty="0">
                <a:solidFill>
                  <a:schemeClr val="tx1"/>
                </a:solidFill>
              </a:rPr>
              <a:t> function inside the variable to initialize its state.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9A3A379-DF51-4278-966C-F46B14E59F0A}"/>
              </a:ext>
            </a:extLst>
          </p:cNvPr>
          <p:cNvSpPr/>
          <p:nvPr/>
        </p:nvSpPr>
        <p:spPr>
          <a:xfrm>
            <a:off x="1786148" y="5835363"/>
            <a:ext cx="55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30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61774CCE-4287-4192-9E18-BEF39CBDC9F2}"/>
              </a:ext>
            </a:extLst>
          </p:cNvPr>
          <p:cNvSpPr/>
          <p:nvPr/>
        </p:nvSpPr>
        <p:spPr>
          <a:xfrm>
            <a:off x="2194810" y="5836337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150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CEBBFA3-14BB-4407-9AC7-D16363055CF8}"/>
              </a:ext>
            </a:extLst>
          </p:cNvPr>
          <p:cNvSpPr/>
          <p:nvPr/>
        </p:nvSpPr>
        <p:spPr>
          <a:xfrm>
            <a:off x="6360291" y="1582155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C356B03A-43CA-4137-97FB-A63D367A2A4D}"/>
              </a:ext>
            </a:extLst>
          </p:cNvPr>
          <p:cNvSpPr/>
          <p:nvPr/>
        </p:nvSpPr>
        <p:spPr>
          <a:xfrm>
            <a:off x="7039707" y="1588645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150</a:t>
            </a:r>
          </a:p>
        </p:txBody>
      </p:sp>
      <p:sp>
        <p:nvSpPr>
          <p:cNvPr id="44" name="Rounded Rectangular Callout 38">
            <a:extLst>
              <a:ext uri="{FF2B5EF4-FFF2-40B4-BE49-F238E27FC236}">
                <a16:creationId xmlns="" xmlns:a16="http://schemas.microsoft.com/office/drawing/2014/main" id="{518295C8-8D7B-4588-89ED-21774FEB0771}"/>
              </a:ext>
            </a:extLst>
          </p:cNvPr>
          <p:cNvSpPr/>
          <p:nvPr/>
        </p:nvSpPr>
        <p:spPr>
          <a:xfrm>
            <a:off x="919923" y="556376"/>
            <a:ext cx="3593196" cy="1452122"/>
          </a:xfrm>
          <a:prstGeom prst="wedgeRoundRectCallout">
            <a:avLst>
              <a:gd name="adj1" fmla="val 82256"/>
              <a:gd name="adj2" fmla="val 5000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Think of a </a:t>
            </a:r>
            <a:r>
              <a:rPr lang="en-US" sz="1800" dirty="0">
                <a:solidFill>
                  <a:srgbClr val="00B0F0"/>
                </a:solidFill>
              </a:rPr>
              <a:t>constructor </a:t>
            </a:r>
            <a:r>
              <a:rPr lang="en-US" sz="1800" dirty="0">
                <a:solidFill>
                  <a:schemeClr val="tx1"/>
                </a:solidFill>
              </a:rPr>
              <a:t>function as an </a:t>
            </a:r>
            <a:r>
              <a:rPr lang="en-US" sz="1800" dirty="0">
                <a:solidFill>
                  <a:srgbClr val="FF0000"/>
                </a:solidFill>
              </a:rPr>
              <a:t>initializer</a:t>
            </a:r>
            <a:r>
              <a:rPr lang="en-US" sz="1800" dirty="0">
                <a:solidFill>
                  <a:schemeClr val="tx1"/>
                </a:solidFill>
              </a:rPr>
              <a:t>, e.g.: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 Nerd </a:t>
            </a:r>
            <a:r>
              <a:rPr lang="en-US" sz="1800" dirty="0" err="1">
                <a:solidFill>
                  <a:schemeClr val="tx1"/>
                </a:solidFill>
              </a:rPr>
              <a:t>david</a:t>
            </a:r>
            <a:r>
              <a:rPr lang="en-US" sz="1800" dirty="0">
                <a:solidFill>
                  <a:schemeClr val="tx1"/>
                </a:solidFill>
              </a:rPr>
              <a:t>;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david.</a:t>
            </a:r>
            <a:r>
              <a:rPr lang="en-US" sz="1800" dirty="0" err="1">
                <a:solidFill>
                  <a:srgbClr val="FF0000"/>
                </a:solidFill>
              </a:rPr>
              <a:t>initialize</a:t>
            </a:r>
            <a:r>
              <a:rPr lang="en-US" sz="1800" dirty="0">
                <a:solidFill>
                  <a:schemeClr val="tx1"/>
                </a:solidFill>
              </a:rPr>
              <a:t>(30,150);</a:t>
            </a:r>
          </a:p>
        </p:txBody>
      </p:sp>
      <p:sp>
        <p:nvSpPr>
          <p:cNvPr id="45" name="Line 8">
            <a:extLst>
              <a:ext uri="{FF2B5EF4-FFF2-40B4-BE49-F238E27FC236}">
                <a16:creationId xmlns="" xmlns:a16="http://schemas.microsoft.com/office/drawing/2014/main" id="{76D73A14-074F-449B-8ACB-57B17B499F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9787" y="29345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" name="Line 8">
            <a:extLst>
              <a:ext uri="{FF2B5EF4-FFF2-40B4-BE49-F238E27FC236}">
                <a16:creationId xmlns="" xmlns:a16="http://schemas.microsoft.com/office/drawing/2014/main" id="{A0ECF1DF-35F1-447A-9465-2ECDFF681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3391" y="26794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BA88F4A7-2EBF-4658-9538-C142E0EC883C}"/>
              </a:ext>
            </a:extLst>
          </p:cNvPr>
          <p:cNvSpPr/>
          <p:nvPr/>
        </p:nvSpPr>
        <p:spPr>
          <a:xfrm>
            <a:off x="1809919" y="6257926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10</a:t>
            </a:r>
            <a:endParaRPr lang="en-US" sz="1800" dirty="0"/>
          </a:p>
        </p:txBody>
      </p:sp>
      <p:sp>
        <p:nvSpPr>
          <p:cNvPr id="49" name="Text Box 3">
            <a:extLst>
              <a:ext uri="{FF2B5EF4-FFF2-40B4-BE49-F238E27FC236}">
                <a16:creationId xmlns="" xmlns:a16="http://schemas.microsoft.com/office/drawing/2014/main" id="{4B37D495-6987-4E4B-BB41-6AB71B48C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805" y="4628376"/>
            <a:ext cx="49002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And so on...</a:t>
            </a:r>
          </a:p>
        </p:txBody>
      </p:sp>
    </p:spTree>
    <p:extLst>
      <p:ext uri="{BB962C8B-B14F-4D97-AF65-F5344CB8AC3E}">
        <p14:creationId xmlns:p14="http://schemas.microsoft.com/office/powerpoint/2010/main" val="7975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50885 0.0900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34" y="44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0.49791 0.0048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0.51198 0.0060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30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7 L 0.1224 -0.0044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L 0.42448 -0.574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15" y="-2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0.53004 -0.6178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3" y="-3090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0.49896 -0.61968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48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7.40741E-7 L 0.10208 0.2990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-0.0349 0.35995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7986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2014 0.36065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18032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55122 -0.54282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-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2" grpId="0"/>
      <p:bldP spid="2" grpId="1"/>
      <p:bldP spid="2" grpId="2"/>
      <p:bldP spid="21" grpId="0"/>
      <p:bldP spid="21" grpId="1"/>
      <p:bldP spid="21" grpId="2"/>
      <p:bldP spid="24" grpId="0" animBg="1"/>
      <p:bldP spid="24" grpId="1" animBg="1"/>
      <p:bldP spid="6" grpId="0"/>
      <p:bldP spid="25" grpId="0" animBg="1"/>
      <p:bldP spid="25" grpId="1" animBg="1"/>
      <p:bldP spid="32" grpId="0" animBg="1"/>
      <p:bldP spid="33" grpId="0" animBg="1"/>
      <p:bldP spid="34" grpId="0" animBg="1"/>
      <p:bldP spid="34" grpId="1" animBg="1"/>
      <p:bldP spid="35" grpId="0" animBg="1"/>
      <p:bldP spid="35" grpId="1" animBg="1"/>
      <p:bldP spid="42" grpId="0" animBg="1"/>
      <p:bldP spid="42" grpId="1" animBg="1"/>
      <p:bldP spid="29" grpId="0" animBg="1"/>
      <p:bldP spid="29" grpId="1" animBg="1"/>
      <p:bldP spid="30" grpId="0" animBg="1"/>
      <p:bldP spid="30" grpId="1" animBg="1"/>
      <p:bldP spid="37" grpId="0" animBg="1"/>
      <p:bldP spid="37" grpId="1" animBg="1"/>
      <p:bldP spid="37" grpId="2" animBg="1"/>
      <p:bldP spid="39" grpId="0"/>
      <p:bldP spid="39" grpId="1"/>
      <p:bldP spid="40" grpId="0"/>
      <p:bldP spid="40" grpId="1"/>
      <p:bldP spid="41" grpId="0" animBg="1"/>
      <p:bldP spid="41" grpId="1" animBg="1"/>
      <p:bldP spid="41" grpId="2" animBg="1"/>
      <p:bldP spid="38" grpId="0" animBg="1"/>
      <p:bldP spid="38" grpId="1" animBg="1"/>
      <p:bldP spid="38" grpId="2" animBg="1"/>
      <p:bldP spid="8" grpId="0"/>
      <p:bldP spid="8" grpId="1"/>
      <p:bldP spid="43" grpId="0"/>
      <p:bldP spid="43" grpId="1"/>
      <p:bldP spid="7" grpId="0"/>
      <p:bldP spid="7" grpId="1"/>
      <p:bldP spid="31" grpId="0"/>
      <p:bldP spid="31" grpId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/>
      <p:bldP spid="48" grpId="1"/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5">
            <a:extLst>
              <a:ext uri="{FF2B5EF4-FFF2-40B4-BE49-F238E27FC236}">
                <a16:creationId xmlns="" xmlns:a16="http://schemas.microsoft.com/office/drawing/2014/main" id="{7CB59CDE-A4A1-480F-9E9D-809827CD6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="" xmlns:a16="http://schemas.microsoft.com/office/drawing/2014/main" id="{7D106E28-637C-4B55-AD1E-CD2C54C12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david.study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10</a:t>
            </a:r>
            <a:r>
              <a:rPr lang="en-US" sz="1800" dirty="0">
                <a:latin typeface="+mj-lt"/>
              </a:rPr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Other Details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/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="" xmlns:a16="http://schemas.microsoft.com/office/drawing/2014/main" id="{C0F351F1-9844-4B6D-93B1-09F49908E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9564" y="749087"/>
            <a:ext cx="51939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You use </a:t>
            </a:r>
            <a:r>
              <a:rPr lang="en-US" sz="2000" dirty="0">
                <a:solidFill>
                  <a:srgbClr val="C00000"/>
                </a:solidFill>
              </a:rPr>
              <a:t>member variables </a:t>
            </a:r>
            <a:r>
              <a:rPr lang="en-US" sz="2000" dirty="0">
                <a:solidFill>
                  <a:schemeClr val="tx2"/>
                </a:solidFill>
              </a:rPr>
              <a:t>to store </a:t>
            </a:r>
            <a:r>
              <a:rPr lang="en-US" sz="2000" dirty="0">
                <a:solidFill>
                  <a:srgbClr val="FF0000"/>
                </a:solidFill>
              </a:rPr>
              <a:t>permanent attributes </a:t>
            </a:r>
            <a:r>
              <a:rPr lang="en-US" sz="2000" dirty="0">
                <a:solidFill>
                  <a:schemeClr val="tx2"/>
                </a:solidFill>
              </a:rPr>
              <a:t>of your class.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="" xmlns:a16="http://schemas.microsoft.com/office/drawing/2014/main" id="{BA91D812-171A-4326-A6CE-32B6D14A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40" name="Rectangle 15">
            <a:extLst>
              <a:ext uri="{FF2B5EF4-FFF2-40B4-BE49-F238E27FC236}">
                <a16:creationId xmlns="" xmlns:a16="http://schemas.microsoft.com/office/drawing/2014/main" id="{C9896FF2-487D-4861-8ED3-ACB37235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0" y="2158938"/>
            <a:ext cx="3041000" cy="135254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220">
            <a:extLst>
              <a:ext uri="{FF2B5EF4-FFF2-40B4-BE49-F238E27FC236}">
                <a16:creationId xmlns="" xmlns:a16="http://schemas.microsoft.com/office/drawing/2014/main" id="{A3A487B2-0E2D-44ED-9D93-CC521E95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859868"/>
            <a:ext cx="4059282" cy="1651618"/>
          </a:xfrm>
          <a:prstGeom prst="wedgeRoundRectCallout">
            <a:avLst>
              <a:gd name="adj1" fmla="val -112659"/>
              <a:gd name="adj2" fmla="val 71930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 err="1">
                <a:solidFill>
                  <a:srgbClr val="C00000"/>
                </a:solidFill>
                <a:cs typeface="Courier New" pitchFamily="49" charset="0"/>
              </a:rPr>
              <a:t>Stinkiness</a:t>
            </a:r>
            <a:r>
              <a:rPr lang="en-US" dirty="0">
                <a:cs typeface="Courier New" pitchFamily="49" charset="0"/>
              </a:rPr>
              <a:t> and </a:t>
            </a:r>
            <a:r>
              <a:rPr lang="en-US" dirty="0">
                <a:solidFill>
                  <a:srgbClr val="C00000"/>
                </a:solidFill>
                <a:cs typeface="Courier New" pitchFamily="49" charset="0"/>
              </a:rPr>
              <a:t>IQ</a:t>
            </a:r>
            <a:r>
              <a:rPr lang="en-US" dirty="0">
                <a:cs typeface="Courier New" pitchFamily="49" charset="0"/>
              </a:rPr>
              <a:t> are inherent attributes of every </a:t>
            </a:r>
            <a:r>
              <a:rPr lang="en-US" dirty="0">
                <a:solidFill>
                  <a:srgbClr val="7030A0"/>
                </a:solidFill>
                <a:cs typeface="Courier New" pitchFamily="49" charset="0"/>
              </a:rPr>
              <a:t>Nerd</a:t>
            </a:r>
            <a:r>
              <a:rPr lang="en-US" dirty="0">
                <a:cs typeface="Courier New" pitchFamily="49" charset="0"/>
              </a:rPr>
              <a:t>.</a:t>
            </a:r>
          </a:p>
          <a:p>
            <a:pPr algn="ctr"/>
            <a:endParaRPr lang="en-US" dirty="0">
              <a:cs typeface="Courier New" pitchFamily="49" charset="0"/>
            </a:endParaRPr>
          </a:p>
          <a:p>
            <a:pPr algn="ctr"/>
            <a:r>
              <a:rPr lang="en-US" dirty="0">
                <a:cs typeface="Courier New" pitchFamily="49" charset="0"/>
              </a:rPr>
              <a:t>So we make these member variables.</a:t>
            </a:r>
            <a:endParaRPr lang="en-US" dirty="0"/>
          </a:p>
        </p:txBody>
      </p:sp>
      <p:sp>
        <p:nvSpPr>
          <p:cNvPr id="39" name="Text Box 11">
            <a:extLst>
              <a:ext uri="{FF2B5EF4-FFF2-40B4-BE49-F238E27FC236}">
                <a16:creationId xmlns="" xmlns:a16="http://schemas.microsoft.com/office/drawing/2014/main" id="{60095329-F2B5-404D-BBA2-0C624A26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40" y="2141159"/>
            <a:ext cx="300782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/>
              <a:t>getStinkyLevel</a:t>
            </a:r>
            <a:r>
              <a:rPr lang="en-US" sz="1800" dirty="0"/>
              <a:t>() { </a:t>
            </a:r>
            <a:br>
              <a:rPr lang="en-US" sz="1800" dirty="0"/>
            </a:br>
            <a:r>
              <a:rPr lang="en-US" sz="1800" dirty="0"/>
              <a:t>   int </a:t>
            </a:r>
            <a:r>
              <a:rPr lang="en-US" sz="1800" dirty="0" err="1"/>
              <a:t>total_stink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C0000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        </a:t>
            </a:r>
            <a:r>
              <a:rPr lang="en-US" sz="1800" dirty="0"/>
              <a:t>* 10 + 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 </a:t>
            </a:r>
          </a:p>
          <a:p>
            <a:pPr eaLnBrk="1" hangingPunct="1"/>
            <a:r>
              <a:rPr lang="en-US" sz="1800" dirty="0"/>
              <a:t>   return </a:t>
            </a:r>
            <a:r>
              <a:rPr lang="en-US" sz="1800" dirty="0" err="1"/>
              <a:t>total_stink</a:t>
            </a:r>
            <a:r>
              <a:rPr lang="en-US" sz="1800" dirty="0"/>
              <a:t>;</a:t>
            </a:r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44" name="AutoShape 220">
            <a:extLst>
              <a:ext uri="{FF2B5EF4-FFF2-40B4-BE49-F238E27FC236}">
                <a16:creationId xmlns="" xmlns:a16="http://schemas.microsoft.com/office/drawing/2014/main" id="{5DDEF6E0-7714-4263-BDD3-5A4FBC6B0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382" y="3239604"/>
            <a:ext cx="3668327" cy="1164363"/>
          </a:xfrm>
          <a:prstGeom prst="wedgeRoundRectCallout">
            <a:avLst>
              <a:gd name="adj1" fmla="val -119311"/>
              <a:gd name="adj2" fmla="val -96391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On the other hand, we use </a:t>
            </a:r>
            <a:r>
              <a:rPr lang="en-US" dirty="0">
                <a:solidFill>
                  <a:srgbClr val="00B050"/>
                </a:solidFill>
                <a:cs typeface="Courier New" pitchFamily="49" charset="0"/>
              </a:rPr>
              <a:t>local variables </a:t>
            </a:r>
            <a:r>
              <a:rPr lang="en-US" dirty="0">
                <a:cs typeface="Courier New" pitchFamily="49" charset="0"/>
              </a:rPr>
              <a:t>for temporary computations.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53F4869-2F51-43A9-8EB1-9773728FA951}"/>
              </a:ext>
            </a:extLst>
          </p:cNvPr>
          <p:cNvSpPr/>
          <p:nvPr/>
        </p:nvSpPr>
        <p:spPr>
          <a:xfrm>
            <a:off x="1110236" y="2416571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B050"/>
                </a:solidFill>
              </a:rPr>
              <a:t>total_stink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66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0" grpId="0" animBg="1"/>
      <p:bldP spid="37" grpId="0" animBg="1"/>
      <p:bldP spid="37" grpId="1" animBg="1"/>
      <p:bldP spid="39" grpId="0"/>
      <p:bldP spid="44" grpId="0" animBg="1"/>
      <p:bldP spid="44" grpId="1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3">
            <a:extLst>
              <a:ext uri="{FF2B5EF4-FFF2-40B4-BE49-F238E27FC236}">
                <a16:creationId xmlns="" xmlns:a16="http://schemas.microsoft.com/office/drawing/2014/main" id="{9EB5541D-3B2D-4293-86B9-9A4D27DBF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178" y="767675"/>
            <a:ext cx="519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C++ strictly enforces class privacy!</a:t>
            </a: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Other Details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=""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70C0"/>
                </a:solidFill>
              </a:rPr>
              <a:t>30, 150</a:t>
            </a:r>
            <a:r>
              <a:rPr lang="en-US" sz="1800" dirty="0"/>
              <a:t>)</a:t>
            </a:r>
            <a:r>
              <a:rPr lang="en-US" sz="1800" dirty="0">
                <a:latin typeface="+mj-lt"/>
              </a:rPr>
              <a:t>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 err="1">
                <a:latin typeface="+mj-lt"/>
              </a:rPr>
              <a:t>.</a:t>
            </a:r>
            <a:r>
              <a:rPr lang="en-US" sz="1800" dirty="0" err="1">
                <a:solidFill>
                  <a:srgbClr val="00664D"/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(10);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="" xmlns:a16="http://schemas.microsoft.com/office/drawing/2014/main" id="{BA91D812-171A-4326-A6CE-32B6D14A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40" name="Rectangle 15">
            <a:extLst>
              <a:ext uri="{FF2B5EF4-FFF2-40B4-BE49-F238E27FC236}">
                <a16:creationId xmlns="" xmlns:a16="http://schemas.microsoft.com/office/drawing/2014/main" id="{C9896FF2-487D-4861-8ED3-ACB37235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0" y="2158938"/>
            <a:ext cx="3041000" cy="135254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ounded Rectangular Callout 25">
            <a:extLst>
              <a:ext uri="{FF2B5EF4-FFF2-40B4-BE49-F238E27FC236}">
                <a16:creationId xmlns="" xmlns:a16="http://schemas.microsoft.com/office/drawing/2014/main" id="{8E53BA62-046C-4CD0-9416-067108B1EF4C}"/>
              </a:ext>
            </a:extLst>
          </p:cNvPr>
          <p:cNvSpPr/>
          <p:nvPr/>
        </p:nvSpPr>
        <p:spPr>
          <a:xfrm>
            <a:off x="3990207" y="5207858"/>
            <a:ext cx="3965653" cy="1047808"/>
          </a:xfrm>
          <a:prstGeom prst="wedgeRoundRectCallout">
            <a:avLst>
              <a:gd name="adj1" fmla="val -95503"/>
              <a:gd name="adj2" fmla="val 60081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For instance, here we see our main() function using </a:t>
            </a:r>
            <a:r>
              <a:rPr lang="en-US" dirty="0">
                <a:solidFill>
                  <a:srgbClr val="7030A0"/>
                </a:solidFill>
              </a:rPr>
              <a:t>Nerd’s</a:t>
            </a:r>
            <a:r>
              <a:rPr lang="en-US" dirty="0">
                <a:solidFill>
                  <a:schemeClr val="tx1"/>
                </a:solidFill>
              </a:rPr>
              <a:t> public </a:t>
            </a:r>
            <a:r>
              <a:rPr lang="en-US" dirty="0">
                <a:solidFill>
                  <a:srgbClr val="00664D"/>
                </a:solidFill>
              </a:rPr>
              <a:t>study() </a:t>
            </a:r>
            <a:r>
              <a:rPr lang="en-US" dirty="0">
                <a:solidFill>
                  <a:schemeClr val="tx1"/>
                </a:solidFill>
              </a:rPr>
              <a:t>function!</a:t>
            </a:r>
          </a:p>
        </p:txBody>
      </p:sp>
      <p:sp>
        <p:nvSpPr>
          <p:cNvPr id="47" name="Rounded Rectangular Callout 25">
            <a:extLst>
              <a:ext uri="{FF2B5EF4-FFF2-40B4-BE49-F238E27FC236}">
                <a16:creationId xmlns="" xmlns:a16="http://schemas.microsoft.com/office/drawing/2014/main" id="{AB7C7B2D-125A-40CA-AEBC-D24E5A6D622A}"/>
              </a:ext>
            </a:extLst>
          </p:cNvPr>
          <p:cNvSpPr/>
          <p:nvPr/>
        </p:nvSpPr>
        <p:spPr>
          <a:xfrm>
            <a:off x="4233647" y="3393838"/>
            <a:ext cx="2915857" cy="797997"/>
          </a:xfrm>
          <a:prstGeom prst="wedgeRoundRectCallout">
            <a:avLst>
              <a:gd name="adj1" fmla="val -84053"/>
              <a:gd name="adj2" fmla="val 24940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However, these members are </a:t>
            </a:r>
            <a:r>
              <a:rPr lang="en-US" dirty="0">
                <a:solidFill>
                  <a:srgbClr val="3333CC"/>
                </a:solidFill>
              </a:rPr>
              <a:t>private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="" xmlns:a16="http://schemas.microsoft.com/office/drawing/2014/main" id="{C86035B5-322E-4962-A2EE-16DF51CB9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43" y="6282068"/>
            <a:ext cx="2833367" cy="30298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ounded Rectangular Callout 25">
            <a:extLst>
              <a:ext uri="{FF2B5EF4-FFF2-40B4-BE49-F238E27FC236}">
                <a16:creationId xmlns="" xmlns:a16="http://schemas.microsoft.com/office/drawing/2014/main" id="{F800DEF7-13CD-4670-B9C3-7F6C168CC693}"/>
              </a:ext>
            </a:extLst>
          </p:cNvPr>
          <p:cNvSpPr/>
          <p:nvPr/>
        </p:nvSpPr>
        <p:spPr>
          <a:xfrm>
            <a:off x="3607919" y="5207858"/>
            <a:ext cx="3251746" cy="1047808"/>
          </a:xfrm>
          <a:prstGeom prst="wedgeRoundRectCallout">
            <a:avLst>
              <a:gd name="adj1" fmla="val -95503"/>
              <a:gd name="adj2" fmla="val 60081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Code outside your class can’t directly access them, however.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351C821-A970-4F8A-855A-1B969538B6BF}"/>
              </a:ext>
            </a:extLst>
          </p:cNvPr>
          <p:cNvSpPr/>
          <p:nvPr/>
        </p:nvSpPr>
        <p:spPr>
          <a:xfrm>
            <a:off x="480886" y="6282068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>
                <a:solidFill>
                  <a:srgbClr val="0070C0"/>
                </a:solidFill>
              </a:rPr>
              <a:t>david</a:t>
            </a:r>
            <a:r>
              <a:rPr lang="en-US" sz="1800" dirty="0" err="1"/>
              <a:t>.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/>
              <a:t>;</a:t>
            </a:r>
          </a:p>
        </p:txBody>
      </p:sp>
      <p:sp>
        <p:nvSpPr>
          <p:cNvPr id="2" name="Explosion: 14 Points 1">
            <a:extLst>
              <a:ext uri="{FF2B5EF4-FFF2-40B4-BE49-F238E27FC236}">
                <a16:creationId xmlns="" xmlns:a16="http://schemas.microsoft.com/office/drawing/2014/main" id="{0557D43E-9D6E-4E48-8844-4E940FFE05FE}"/>
              </a:ext>
            </a:extLst>
          </p:cNvPr>
          <p:cNvSpPr/>
          <p:nvPr/>
        </p:nvSpPr>
        <p:spPr>
          <a:xfrm>
            <a:off x="3268008" y="6255666"/>
            <a:ext cx="2607983" cy="563585"/>
          </a:xfrm>
          <a:prstGeom prst="irregularSeal2">
            <a:avLst/>
          </a:prstGeom>
          <a:solidFill>
            <a:srgbClr val="FEEEE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ERROR!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="" xmlns:a16="http://schemas.microsoft.com/office/drawing/2014/main" id="{24E7C278-BEF6-43D1-ADD8-92FC48A1E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492" y="1381124"/>
            <a:ext cx="4351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Hiding the internal details of a class is called “</a:t>
            </a:r>
            <a:r>
              <a:rPr lang="en-US" sz="2000" dirty="0">
                <a:solidFill>
                  <a:srgbClr val="6600CC"/>
                </a:solidFill>
              </a:rPr>
              <a:t>encapsulation</a:t>
            </a:r>
            <a:r>
              <a:rPr lang="en-US" sz="2000" dirty="0">
                <a:solidFill>
                  <a:schemeClr val="tx2"/>
                </a:solidFill>
              </a:rPr>
              <a:t>.”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="" xmlns:a16="http://schemas.microsoft.com/office/drawing/2014/main" id="{2EE19BA5-EBAB-4109-97E7-9F0984764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stink;</a:t>
            </a:r>
            <a:r>
              <a:rPr lang="en-US" sz="1800" dirty="0">
                <a:latin typeface="+mj-lt"/>
              </a:rPr>
              <a:t>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IQ</a:t>
            </a:r>
            <a:r>
              <a:rPr lang="en-US" sz="1800" dirty="0">
                <a:latin typeface="+mj-lt"/>
              </a:rPr>
              <a:t>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study(int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/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453D89D-885D-4AFB-8EDD-3708296F1F7D}"/>
              </a:ext>
            </a:extLst>
          </p:cNvPr>
          <p:cNvGrpSpPr/>
          <p:nvPr/>
        </p:nvGrpSpPr>
        <p:grpSpPr>
          <a:xfrm>
            <a:off x="4413144" y="2233400"/>
            <a:ext cx="3866804" cy="1614151"/>
            <a:chOff x="4166960" y="1121265"/>
            <a:chExt cx="3866804" cy="1614151"/>
          </a:xfrm>
        </p:grpSpPr>
        <p:sp>
          <p:nvSpPr>
            <p:cNvPr id="46" name="Rounded Rectangular Callout 22">
              <a:extLst>
                <a:ext uri="{FF2B5EF4-FFF2-40B4-BE49-F238E27FC236}">
                  <a16:creationId xmlns="" xmlns:a16="http://schemas.microsoft.com/office/drawing/2014/main" id="{E108AE1B-844D-418D-BCC6-6D0AAF85328A}"/>
                </a:ext>
              </a:extLst>
            </p:cNvPr>
            <p:cNvSpPr/>
            <p:nvPr/>
          </p:nvSpPr>
          <p:spPr>
            <a:xfrm>
              <a:off x="4166960" y="1497108"/>
              <a:ext cx="1941062" cy="1213438"/>
            </a:xfrm>
            <a:prstGeom prst="wedgeRoundRectCallout">
              <a:avLst>
                <a:gd name="adj1" fmla="val -118507"/>
                <a:gd name="adj2" fmla="val -157404"/>
                <a:gd name="adj3" fmla="val 16667"/>
              </a:avLst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ular Callout 22">
              <a:extLst>
                <a:ext uri="{FF2B5EF4-FFF2-40B4-BE49-F238E27FC236}">
                  <a16:creationId xmlns="" xmlns:a16="http://schemas.microsoft.com/office/drawing/2014/main" id="{415491F8-41E3-47E2-B7C2-0EE36586FEB3}"/>
                </a:ext>
              </a:extLst>
            </p:cNvPr>
            <p:cNvSpPr/>
            <p:nvPr/>
          </p:nvSpPr>
          <p:spPr>
            <a:xfrm>
              <a:off x="4166960" y="1121265"/>
              <a:ext cx="3866804" cy="1614151"/>
            </a:xfrm>
            <a:prstGeom prst="wedgeRoundRectCallout">
              <a:avLst>
                <a:gd name="adj1" fmla="val -89176"/>
                <a:gd name="adj2" fmla="val -45359"/>
                <a:gd name="adj3" fmla="val 16667"/>
              </a:avLst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lang="en-US" dirty="0">
                  <a:solidFill>
                    <a:schemeClr val="tx1"/>
                  </a:solidFill>
                </a:rPr>
                <a:t>All functions in the </a:t>
              </a:r>
              <a:r>
                <a:rPr lang="en-US" dirty="0">
                  <a:solidFill>
                    <a:srgbClr val="3333CC"/>
                  </a:solidFill>
                </a:rPr>
                <a:t>public </a:t>
              </a:r>
              <a:r>
                <a:rPr lang="en-US" dirty="0">
                  <a:solidFill>
                    <a:schemeClr val="tx1"/>
                  </a:solidFill>
                </a:rPr>
                <a:t>section can be used by all parts of your program.</a:t>
              </a:r>
            </a:p>
          </p:txBody>
        </p:sp>
      </p:grpSp>
      <p:sp>
        <p:nvSpPr>
          <p:cNvPr id="22" name="Rounded Rectangular Callout 25">
            <a:extLst>
              <a:ext uri="{FF2B5EF4-FFF2-40B4-BE49-F238E27FC236}">
                <a16:creationId xmlns="" xmlns:a16="http://schemas.microsoft.com/office/drawing/2014/main" id="{9F9CE617-E997-4DF0-ADBE-150E5ADFBC4E}"/>
              </a:ext>
            </a:extLst>
          </p:cNvPr>
          <p:cNvSpPr/>
          <p:nvPr/>
        </p:nvSpPr>
        <p:spPr>
          <a:xfrm>
            <a:off x="3175821" y="333316"/>
            <a:ext cx="3445909" cy="1047808"/>
          </a:xfrm>
          <a:prstGeom prst="wedgeRoundRectCallout">
            <a:avLst>
              <a:gd name="adj1" fmla="val -82908"/>
              <a:gd name="adj2" fmla="val 50710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So they can only be accessed by your class’s </a:t>
            </a:r>
            <a:r>
              <a:rPr lang="en-US" dirty="0">
                <a:solidFill>
                  <a:srgbClr val="00664D"/>
                </a:solidFill>
              </a:rPr>
              <a:t>member functions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="" xmlns:a16="http://schemas.microsoft.com/office/drawing/2014/main" id="{ACD1F9AD-10EB-4393-B3C3-350D63E42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492" y="2459676"/>
            <a:ext cx="4351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Encapsulation is critical to create safe and useful ADTs.</a:t>
            </a:r>
          </a:p>
        </p:txBody>
      </p:sp>
    </p:spTree>
    <p:extLst>
      <p:ext uri="{BB962C8B-B14F-4D97-AF65-F5344CB8AC3E}">
        <p14:creationId xmlns:p14="http://schemas.microsoft.com/office/powerpoint/2010/main" val="983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 L 0.01389 0.1666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9" grpId="0" animBg="1"/>
      <p:bldP spid="19" grpId="1" animBg="1"/>
      <p:bldP spid="47" grpId="0" animBg="1"/>
      <p:bldP spid="47" grpId="1" animBg="1"/>
      <p:bldP spid="21" grpId="0" animBg="1"/>
      <p:bldP spid="24" grpId="0" animBg="1"/>
      <p:bldP spid="24" grpId="1" animBg="1"/>
      <p:bldP spid="25" grpId="0"/>
      <p:bldP spid="2" grpId="0" animBg="1"/>
      <p:bldP spid="2" grpId="1" animBg="1"/>
      <p:bldP spid="27" grpId="0"/>
      <p:bldP spid="22" grpId="0" animBg="1"/>
      <p:bldP spid="22" grpId="1" animBg="1"/>
      <p:bldP spid="22" grpId="2" animBg="1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6600CC"/>
                </a:solidFill>
              </a:rPr>
              <a:t>That's It For Today!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2069407" y="1953742"/>
            <a:ext cx="50051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>
                <a:solidFill>
                  <a:schemeClr val="tx2"/>
                </a:solidFill>
              </a:rPr>
              <a:t>See you </a:t>
            </a:r>
            <a:r>
              <a:rPr lang="en-US" sz="3200">
                <a:solidFill>
                  <a:schemeClr val="tx2"/>
                </a:solidFill>
              </a:rPr>
              <a:t>next class!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3" name="Picture 2" descr="A picture containing silhouette&#10;&#10;Description automatically generated">
            <a:extLst>
              <a:ext uri="{FF2B5EF4-FFF2-40B4-BE49-F238E27FC236}">
                <a16:creationId xmlns="" xmlns:a16="http://schemas.microsoft.com/office/drawing/2014/main" id="{FD7F4BF6-A832-455E-878E-9AD7D9EB1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2971053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55859" y="1503215"/>
            <a:ext cx="36631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/>
              <a:t>Let’s learn about…</a:t>
            </a:r>
            <a:endParaRPr lang="en-US" sz="3200" dirty="0">
              <a:solidFill>
                <a:srgbClr val="8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76099" y="2644136"/>
            <a:ext cx="3588299" cy="3272614"/>
            <a:chOff x="1497341" y="3797998"/>
            <a:chExt cx="2953053" cy="24554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023" y="4317733"/>
              <a:ext cx="2063689" cy="1935740"/>
            </a:xfrm>
            <a:prstGeom prst="rect">
              <a:avLst/>
            </a:prstGeom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497341" y="3797998"/>
              <a:ext cx="29530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Data Structures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4946" y="2644136"/>
            <a:ext cx="3088633" cy="3919064"/>
            <a:chOff x="5563498" y="3807051"/>
            <a:chExt cx="2541844" cy="2940511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075620" y="3807051"/>
              <a:ext cx="20297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Algorithms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563498" y="4042462"/>
              <a:ext cx="2541844" cy="2705100"/>
              <a:chOff x="5611091" y="4042462"/>
              <a:chExt cx="2541844" cy="27051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193"/>
              <a:stretch/>
            </p:blipFill>
            <p:spPr>
              <a:xfrm>
                <a:off x="6075620" y="4042462"/>
                <a:ext cx="2077315" cy="27051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611091" y="4558145"/>
                <a:ext cx="831273" cy="836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What is an Algorithm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3850" y="933450"/>
            <a:ext cx="8001000" cy="993775"/>
            <a:chOff x="192" y="690"/>
            <a:chExt cx="5040" cy="626"/>
          </a:xfrm>
        </p:grpSpPr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An </a:t>
              </a:r>
              <a:r>
                <a:rPr lang="en-US" sz="2800" dirty="0">
                  <a:solidFill>
                    <a:srgbClr val="008080"/>
                  </a:solidFill>
                  <a:cs typeface="Courier New" pitchFamily="49" charset="0"/>
                </a:rPr>
                <a:t>algorithm</a:t>
              </a:r>
              <a:r>
                <a:rPr lang="en-US" sz="2800" dirty="0">
                  <a:cs typeface="Courier New" pitchFamily="49" charset="0"/>
                </a:rPr>
                <a:t> is a set of </a:t>
              </a: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instructions/steps  </a:t>
              </a:r>
              <a:b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</a:b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      </a:t>
              </a:r>
              <a:r>
                <a:rPr lang="en-US" sz="2800" dirty="0">
                  <a:cs typeface="Courier New" pitchFamily="49" charset="0"/>
                </a:rPr>
                <a:t>that solves a particular problem. </a:t>
              </a:r>
              <a:endParaRPr lang="en-US" sz="2800" dirty="0"/>
            </a:p>
          </p:txBody>
        </p:sp>
        <p:pic>
          <p:nvPicPr>
            <p:cNvPr id="2253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949450" y="235426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operates </a:t>
            </a:r>
            <a:br>
              <a:rPr lang="en-US" sz="2400"/>
            </a:br>
            <a:r>
              <a:rPr lang="en-US" sz="2400"/>
              <a:t>on </a:t>
            </a:r>
            <a:r>
              <a:rPr lang="en-US" sz="2400">
                <a:solidFill>
                  <a:srgbClr val="6600CC"/>
                </a:solidFill>
              </a:rPr>
              <a:t>input data.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19388" y="3503613"/>
            <a:ext cx="424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produces </a:t>
            </a:r>
            <a:br>
              <a:rPr lang="en-US" sz="2400"/>
            </a:br>
            <a:r>
              <a:rPr lang="en-US" sz="2400"/>
              <a:t>an </a:t>
            </a:r>
            <a:r>
              <a:rPr lang="en-US" sz="2400">
                <a:solidFill>
                  <a:srgbClr val="6600CC"/>
                </a:solidFill>
              </a:rPr>
              <a:t>output result</a:t>
            </a:r>
            <a:r>
              <a:rPr lang="en-US" sz="2400"/>
              <a:t>.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-517525" y="45704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how long it takes to run</a:t>
            </a:r>
            <a:r>
              <a:rPr lang="en-US" sz="2400"/>
              <a:t> on a particular input.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8300" y="57769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the quality of its results.</a:t>
            </a:r>
            <a:endParaRPr lang="en-US" sz="2400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193925"/>
            <a:ext cx="1238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45" name="WordArt 17"/>
          <p:cNvSpPr>
            <a:spLocks noChangeArrowheads="1" noChangeShapeType="1" noTextEdit="1"/>
          </p:cNvSpPr>
          <p:nvPr/>
        </p:nvSpPr>
        <p:spPr bwMode="auto">
          <a:xfrm>
            <a:off x="2246313" y="3441700"/>
            <a:ext cx="582612" cy="10080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049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42</a:t>
            </a:r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4232275"/>
            <a:ext cx="146367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5535613"/>
            <a:ext cx="132873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8" grpId="0"/>
      <p:bldP spid="22540" grpId="0"/>
      <p:bldP spid="22541" grpId="0"/>
      <p:bldP spid="225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200"/>
              <a:t>Algorithm Comparison</a:t>
            </a:r>
            <a:br>
              <a:rPr lang="en-US" sz="3200"/>
            </a:br>
            <a:r>
              <a:rPr lang="en-US" sz="3200">
                <a:solidFill>
                  <a:srgbClr val="6600CC"/>
                </a:solidFill>
              </a:rPr>
              <a:t>“Guess My Word”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812800" y="149225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say you’re building a word guessing game.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57263" y="2308225"/>
            <a:ext cx="34829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The user secretly </a:t>
            </a:r>
            <a:r>
              <a:rPr lang="en-US" sz="2400" dirty="0">
                <a:solidFill>
                  <a:srgbClr val="00B050"/>
                </a:solidFill>
              </a:rPr>
              <a:t>picks a random word </a:t>
            </a:r>
            <a:r>
              <a:rPr lang="en-US" sz="2400" dirty="0"/>
              <a:t>from the dictionary.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732213" y="4086225"/>
            <a:ext cx="47545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Our program then must </a:t>
            </a:r>
            <a:r>
              <a:rPr lang="en-US" sz="2400" dirty="0">
                <a:solidFill>
                  <a:srgbClr val="00B050"/>
                </a:solidFill>
              </a:rPr>
              <a:t>discover the word </a:t>
            </a:r>
            <a:r>
              <a:rPr lang="en-US" sz="2400" dirty="0"/>
              <a:t>the user picked as </a:t>
            </a:r>
            <a:r>
              <a:rPr lang="en-US" sz="2400" dirty="0">
                <a:solidFill>
                  <a:srgbClr val="00B050"/>
                </a:solidFill>
              </a:rPr>
              <a:t>quickly as possible</a:t>
            </a:r>
            <a:r>
              <a:rPr lang="en-US" sz="2400" dirty="0"/>
              <a:t>.</a:t>
            </a:r>
          </a:p>
        </p:txBody>
      </p:sp>
      <p:sp>
        <p:nvSpPr>
          <p:cNvPr id="134152" name="WordArt 8"/>
          <p:cNvSpPr>
            <a:spLocks noChangeArrowheads="1" noChangeShapeType="1" noTextEdit="1"/>
          </p:cNvSpPr>
          <p:nvPr/>
        </p:nvSpPr>
        <p:spPr bwMode="auto">
          <a:xfrm>
            <a:off x="5002213" y="2597150"/>
            <a:ext cx="215265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ichthyology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273175" y="5818188"/>
            <a:ext cx="652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consider </a:t>
            </a:r>
            <a:r>
              <a:rPr lang="en-US" sz="2400" dirty="0">
                <a:solidFill>
                  <a:srgbClr val="FF0000"/>
                </a:solidFill>
              </a:rPr>
              <a:t>two </a:t>
            </a:r>
            <a:r>
              <a:rPr lang="en-US" sz="2400" dirty="0"/>
              <a:t>different algorithms…</a:t>
            </a: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578225"/>
            <a:ext cx="18224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001838"/>
            <a:ext cx="210185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0" grpId="0"/>
      <p:bldP spid="134152" grpId="0" animBg="1"/>
      <p:bldP spid="134152" grpId="1" animBg="1"/>
      <p:bldP spid="1341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CBB0227-1C97-423E-853D-EE289AA62CAE}"/>
              </a:ext>
            </a:extLst>
          </p:cNvPr>
          <p:cNvSpPr/>
          <p:nvPr/>
        </p:nvSpPr>
        <p:spPr>
          <a:xfrm>
            <a:off x="54383" y="1285287"/>
            <a:ext cx="4820315" cy="1843053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-217306" y="770563"/>
            <a:ext cx="4848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try a simple algorithm… </a:t>
            </a: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-1217061" y="5662803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65898" y="3470052"/>
            <a:ext cx="475985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399"/>
                </a:solidFill>
              </a:rPr>
              <a:t>Question: </a:t>
            </a:r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100,000 total words</a:t>
            </a:r>
            <a:r>
              <a:rPr lang="en-US" dirty="0"/>
              <a:t> in our dictionary, on average, how many guesses will our algorithm require?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#1: </a:t>
            </a:r>
            <a:r>
              <a:rPr lang="en-US" sz="3600" dirty="0">
                <a:solidFill>
                  <a:srgbClr val="6600CC"/>
                </a:solidFill>
              </a:rPr>
              <a:t>Linear Search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ECC24DFB-A457-488F-851C-370839119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79" y="703052"/>
            <a:ext cx="4557982" cy="607730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="" xmlns:a16="http://schemas.microsoft.com/office/drawing/2014/main" id="{4EAC829A-52C2-4E35-A618-4D6174916923}"/>
              </a:ext>
            </a:extLst>
          </p:cNvPr>
          <p:cNvSpPr/>
          <p:nvPr/>
        </p:nvSpPr>
        <p:spPr>
          <a:xfrm>
            <a:off x="5641656" y="2087593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="" xmlns:a16="http://schemas.microsoft.com/office/drawing/2014/main" id="{064F5F8D-952D-40FB-9A89-071237A854AA}"/>
              </a:ext>
            </a:extLst>
          </p:cNvPr>
          <p:cNvSpPr/>
          <p:nvPr/>
        </p:nvSpPr>
        <p:spPr>
          <a:xfrm>
            <a:off x="5124072" y="3497911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C75DA308-8C28-4947-90B3-FC110CDD99FA}"/>
              </a:ext>
            </a:extLst>
          </p:cNvPr>
          <p:cNvSpPr/>
          <p:nvPr/>
        </p:nvSpPr>
        <p:spPr>
          <a:xfrm>
            <a:off x="5115445" y="3698295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="" xmlns:a16="http://schemas.microsoft.com/office/drawing/2014/main" id="{4A78281F-67D7-4903-B90E-BB71C13A2157}"/>
              </a:ext>
            </a:extLst>
          </p:cNvPr>
          <p:cNvSpPr/>
          <p:nvPr/>
        </p:nvSpPr>
        <p:spPr>
          <a:xfrm>
            <a:off x="5124072" y="3842787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4" name="Text Box 4">
            <a:extLst>
              <a:ext uri="{FF2B5EF4-FFF2-40B4-BE49-F238E27FC236}">
                <a16:creationId xmlns="" xmlns:a16="http://schemas.microsoft.com/office/drawing/2014/main" id="{A5D632F3-823E-4E21-8211-F1F3323A0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10894"/>
            <a:ext cx="519278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99"/>
                </a:solidFill>
              </a:rPr>
              <a:t>1. Ask the user to think of a random word</a:t>
            </a:r>
          </a:p>
          <a:p>
            <a:r>
              <a:rPr lang="en-US" sz="1800" dirty="0">
                <a:solidFill>
                  <a:srgbClr val="003399"/>
                </a:solidFill>
              </a:rPr>
              <a:t>2. Start at the first word in the dictionary</a:t>
            </a:r>
          </a:p>
          <a:p>
            <a:r>
              <a:rPr lang="en-US" sz="1800" dirty="0">
                <a:solidFill>
                  <a:srgbClr val="003399"/>
                </a:solidFill>
              </a:rPr>
              <a:t>3. While we haven’t found the user’s word:</a:t>
            </a:r>
          </a:p>
          <a:p>
            <a:pPr lvl="1"/>
            <a:r>
              <a:rPr lang="en-US" sz="1800" dirty="0">
                <a:solidFill>
                  <a:srgbClr val="003399"/>
                </a:solidFill>
              </a:rPr>
              <a:t>a. Ask: </a:t>
            </a:r>
            <a:r>
              <a:rPr lang="en-US" sz="1800" dirty="0">
                <a:solidFill>
                  <a:srgbClr val="00B050"/>
                </a:solidFill>
              </a:rPr>
              <a:t>“Is that your word?”</a:t>
            </a:r>
          </a:p>
          <a:p>
            <a:pPr lvl="1"/>
            <a:r>
              <a:rPr lang="en-US" sz="1800" dirty="0">
                <a:solidFill>
                  <a:srgbClr val="003399"/>
                </a:solidFill>
              </a:rPr>
              <a:t>b. If not, advance to the next 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38243" grpId="0"/>
      <p:bldP spid="138245" grpId="0"/>
      <p:bldP spid="138245" grpId="1"/>
      <p:bldP spid="138248" grpId="0"/>
      <p:bldP spid="8" grpId="0" animBg="1"/>
      <p:bldP spid="8" grpId="1" animBg="1"/>
      <p:bldP spid="14" grpId="0" animBg="1"/>
      <p:bldP spid="14" grpId="1" animBg="1"/>
      <p:bldP spid="15" grpId="0" animBg="1"/>
      <p:bldP spid="15" grpId="1" animBg="1"/>
      <p:bldP spid="18" grpId="0" animBg="1"/>
      <p:bldP spid="18" grpId="1" animBg="1"/>
      <p:bldP spid="2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FCA249F-B31A-40C7-9914-5808BCA1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38" y="1934766"/>
            <a:ext cx="3648774" cy="2931918"/>
          </a:xfrm>
          <a:prstGeom prst="rect">
            <a:avLst/>
          </a:prstGeom>
        </p:spPr>
      </p:pic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820738" y="881643"/>
            <a:ext cx="76422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Alright, for our second strategy let’s try a more intelligent approach called </a:t>
            </a:r>
            <a:r>
              <a:rPr lang="en-US" sz="2400" dirty="0">
                <a:solidFill>
                  <a:srgbClr val="6600CC"/>
                </a:solidFill>
              </a:rPr>
              <a:t>binary search</a:t>
            </a:r>
            <a:r>
              <a:rPr lang="en-US" sz="2400" dirty="0"/>
              <a:t>: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958850" y="602371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#2: </a:t>
            </a:r>
            <a:r>
              <a:rPr lang="en-US" sz="3600" dirty="0">
                <a:solidFill>
                  <a:srgbClr val="6600CC"/>
                </a:solidFill>
              </a:rPr>
              <a:t>Binary Search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="" xmlns:a16="http://schemas.microsoft.com/office/drawing/2014/main" id="{BD678707-C95F-4768-B9BF-8973036C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06" y="5091258"/>
            <a:ext cx="86662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399"/>
                </a:solidFill>
              </a:rPr>
              <a:t>Question: </a:t>
            </a:r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100,000 total words</a:t>
            </a:r>
            <a:r>
              <a:rPr lang="en-US" dirty="0"/>
              <a:t> in our dictionary, on average, how many guesses will our Binary Search algorithm require?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70FCE7E-AD1D-48C2-82ED-04A46B6DD730}"/>
              </a:ext>
            </a:extLst>
          </p:cNvPr>
          <p:cNvSpPr/>
          <p:nvPr/>
        </p:nvSpPr>
        <p:spPr>
          <a:xfrm>
            <a:off x="8788118" y="2753140"/>
            <a:ext cx="75769" cy="8150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51FA34C-C11C-46C7-8835-88537770A14D}"/>
              </a:ext>
            </a:extLst>
          </p:cNvPr>
          <p:cNvSpPr/>
          <p:nvPr/>
        </p:nvSpPr>
        <p:spPr>
          <a:xfrm>
            <a:off x="6008043" y="2435088"/>
            <a:ext cx="2763645" cy="1149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3146632-55E7-4471-994E-8B7D9D6FF94E}"/>
              </a:ext>
            </a:extLst>
          </p:cNvPr>
          <p:cNvSpPr/>
          <p:nvPr/>
        </p:nvSpPr>
        <p:spPr>
          <a:xfrm>
            <a:off x="8788118" y="3581401"/>
            <a:ext cx="75769" cy="8150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BBBB452-92CF-4ADB-B5CC-A742CA9D74E1}"/>
              </a:ext>
            </a:extLst>
          </p:cNvPr>
          <p:cNvSpPr/>
          <p:nvPr/>
        </p:nvSpPr>
        <p:spPr>
          <a:xfrm>
            <a:off x="6001417" y="3541645"/>
            <a:ext cx="2763645" cy="1090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71D28A5-6E33-42E6-AA09-9D539905708E}"/>
              </a:ext>
            </a:extLst>
          </p:cNvPr>
          <p:cNvSpPr/>
          <p:nvPr/>
        </p:nvSpPr>
        <p:spPr>
          <a:xfrm>
            <a:off x="8873400" y="275131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4828D5D-8FED-400E-8343-70D3F0518922}"/>
              </a:ext>
            </a:extLst>
          </p:cNvPr>
          <p:cNvSpPr/>
          <p:nvPr/>
        </p:nvSpPr>
        <p:spPr>
          <a:xfrm>
            <a:off x="5932285" y="2342072"/>
            <a:ext cx="2838053" cy="824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25629C6-2459-45FA-88CB-FB3C014D80F8}"/>
              </a:ext>
            </a:extLst>
          </p:cNvPr>
          <p:cNvSpPr/>
          <p:nvPr/>
        </p:nvSpPr>
        <p:spPr>
          <a:xfrm>
            <a:off x="8873400" y="398465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188E7B3C-2691-4952-8066-2B8BE61EA335}"/>
              </a:ext>
            </a:extLst>
          </p:cNvPr>
          <p:cNvSpPr/>
          <p:nvPr/>
        </p:nvSpPr>
        <p:spPr>
          <a:xfrm>
            <a:off x="5930716" y="3977626"/>
            <a:ext cx="2838053" cy="824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62B296FA-C06D-4CFB-8188-7A280824E19F}"/>
              </a:ext>
            </a:extLst>
          </p:cNvPr>
          <p:cNvSpPr/>
          <p:nvPr/>
        </p:nvSpPr>
        <p:spPr>
          <a:xfrm>
            <a:off x="8873400" y="3180363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C0F712A1-E788-41EE-AD7B-73A01D6625D8}"/>
              </a:ext>
            </a:extLst>
          </p:cNvPr>
          <p:cNvSpPr/>
          <p:nvPr/>
        </p:nvSpPr>
        <p:spPr>
          <a:xfrm>
            <a:off x="5929830" y="3167406"/>
            <a:ext cx="2838053" cy="42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2D86895A-451E-4A35-9E4E-69E0DB2A5B04}"/>
              </a:ext>
            </a:extLst>
          </p:cNvPr>
          <p:cNvSpPr/>
          <p:nvPr/>
        </p:nvSpPr>
        <p:spPr>
          <a:xfrm>
            <a:off x="8873400" y="358728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158CA0DD-2A37-4BC7-85F7-6693D181CDD0}"/>
              </a:ext>
            </a:extLst>
          </p:cNvPr>
          <p:cNvSpPr/>
          <p:nvPr/>
        </p:nvSpPr>
        <p:spPr>
          <a:xfrm>
            <a:off x="5934543" y="3574330"/>
            <a:ext cx="2838053" cy="42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9089ABD4-66CB-46BE-8D5B-1C6A74566AD2}"/>
              </a:ext>
            </a:extLst>
          </p:cNvPr>
          <p:cNvSpPr/>
          <p:nvPr/>
        </p:nvSpPr>
        <p:spPr>
          <a:xfrm>
            <a:off x="8970224" y="2753582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29B0971E-5C90-4FD6-93B6-7AED292D56E7}"/>
              </a:ext>
            </a:extLst>
          </p:cNvPr>
          <p:cNvSpPr/>
          <p:nvPr/>
        </p:nvSpPr>
        <p:spPr>
          <a:xfrm>
            <a:off x="5933635" y="2383532"/>
            <a:ext cx="2838053" cy="575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62E9C74B-2124-4BD3-9BB3-17A33F8F7AAA}"/>
              </a:ext>
            </a:extLst>
          </p:cNvPr>
          <p:cNvSpPr/>
          <p:nvPr/>
        </p:nvSpPr>
        <p:spPr>
          <a:xfrm>
            <a:off x="8952440" y="4183665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867DA684-6842-4C80-BD69-CBF4B81F045F}"/>
              </a:ext>
            </a:extLst>
          </p:cNvPr>
          <p:cNvSpPr/>
          <p:nvPr/>
        </p:nvSpPr>
        <p:spPr>
          <a:xfrm>
            <a:off x="5923503" y="4174236"/>
            <a:ext cx="2838053" cy="575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0B62B739-6DD6-49F5-80C0-4049520772BF}"/>
              </a:ext>
            </a:extLst>
          </p:cNvPr>
          <p:cNvSpPr/>
          <p:nvPr/>
        </p:nvSpPr>
        <p:spPr>
          <a:xfrm>
            <a:off x="8970224" y="2962337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C35E2AC7-84C9-4487-8905-B4713D3CBBDA}"/>
              </a:ext>
            </a:extLst>
          </p:cNvPr>
          <p:cNvSpPr/>
          <p:nvPr/>
        </p:nvSpPr>
        <p:spPr>
          <a:xfrm>
            <a:off x="5941287" y="2952909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7BEAF969-2773-4506-974C-37CC68EC4DAF}"/>
              </a:ext>
            </a:extLst>
          </p:cNvPr>
          <p:cNvSpPr/>
          <p:nvPr/>
        </p:nvSpPr>
        <p:spPr>
          <a:xfrm>
            <a:off x="8965510" y="3174440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EE51B3D0-39E7-4460-9FB1-87A1129F760B}"/>
              </a:ext>
            </a:extLst>
          </p:cNvPr>
          <p:cNvSpPr/>
          <p:nvPr/>
        </p:nvSpPr>
        <p:spPr>
          <a:xfrm>
            <a:off x="5936573" y="3165012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B3D39E1-CE4D-4088-A05E-A459360E9B60}"/>
              </a:ext>
            </a:extLst>
          </p:cNvPr>
          <p:cNvSpPr/>
          <p:nvPr/>
        </p:nvSpPr>
        <p:spPr>
          <a:xfrm>
            <a:off x="8967081" y="3389685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77740C55-A706-448B-B2AB-373EEBA6F7C8}"/>
              </a:ext>
            </a:extLst>
          </p:cNvPr>
          <p:cNvSpPr/>
          <p:nvPr/>
        </p:nvSpPr>
        <p:spPr>
          <a:xfrm>
            <a:off x="5938144" y="3380257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734BEDC-2C83-483E-8119-D81E90D1DA24}"/>
              </a:ext>
            </a:extLst>
          </p:cNvPr>
          <p:cNvSpPr/>
          <p:nvPr/>
        </p:nvSpPr>
        <p:spPr>
          <a:xfrm>
            <a:off x="8962367" y="3601788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8D53F3D7-14F6-40BD-8287-E0B843A14415}"/>
              </a:ext>
            </a:extLst>
          </p:cNvPr>
          <p:cNvSpPr/>
          <p:nvPr/>
        </p:nvSpPr>
        <p:spPr>
          <a:xfrm>
            <a:off x="5933430" y="3564952"/>
            <a:ext cx="2838053" cy="22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824C6D3D-57EC-4C6F-AAA2-5F6F10D0DBD9}"/>
              </a:ext>
            </a:extLst>
          </p:cNvPr>
          <p:cNvSpPr/>
          <p:nvPr/>
        </p:nvSpPr>
        <p:spPr>
          <a:xfrm>
            <a:off x="8963938" y="3807607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FDD0AA70-9966-4692-A74B-FB0B56FC3303}"/>
              </a:ext>
            </a:extLst>
          </p:cNvPr>
          <p:cNvSpPr/>
          <p:nvPr/>
        </p:nvSpPr>
        <p:spPr>
          <a:xfrm>
            <a:off x="5935001" y="3798179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BBBBF05D-0150-422F-BBFC-5A19BF165A06}"/>
              </a:ext>
            </a:extLst>
          </p:cNvPr>
          <p:cNvSpPr/>
          <p:nvPr/>
        </p:nvSpPr>
        <p:spPr>
          <a:xfrm>
            <a:off x="8954511" y="3993001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0BCE545-07BA-4C96-9A1B-FAF81BF4F8B6}"/>
              </a:ext>
            </a:extLst>
          </p:cNvPr>
          <p:cNvSpPr/>
          <p:nvPr/>
        </p:nvSpPr>
        <p:spPr>
          <a:xfrm>
            <a:off x="5925574" y="3983573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79FE4D8A-F292-4E50-AC6C-6A3616B3BC51}"/>
              </a:ext>
            </a:extLst>
          </p:cNvPr>
          <p:cNvSpPr/>
          <p:nvPr/>
        </p:nvSpPr>
        <p:spPr>
          <a:xfrm>
            <a:off x="9067138" y="275594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78E673A-F37B-4EBA-AFD7-95C81EA06AF3}"/>
              </a:ext>
            </a:extLst>
          </p:cNvPr>
          <p:cNvSpPr/>
          <p:nvPr/>
        </p:nvSpPr>
        <p:spPr>
          <a:xfrm>
            <a:off x="5939141" y="2337329"/>
            <a:ext cx="2838053" cy="527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592F77E-B4A0-4008-965B-8981A5D6171B}"/>
              </a:ext>
            </a:extLst>
          </p:cNvPr>
          <p:cNvSpPr/>
          <p:nvPr/>
        </p:nvSpPr>
        <p:spPr>
          <a:xfrm>
            <a:off x="9067138" y="28524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F0092E5B-5565-41DB-A6A7-E9B0FD007501}"/>
              </a:ext>
            </a:extLst>
          </p:cNvPr>
          <p:cNvSpPr/>
          <p:nvPr/>
        </p:nvSpPr>
        <p:spPr>
          <a:xfrm>
            <a:off x="5939141" y="285208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AE7D63A8-C190-4826-B3EA-EDD37BCB64BF}"/>
              </a:ext>
            </a:extLst>
          </p:cNvPr>
          <p:cNvSpPr/>
          <p:nvPr/>
        </p:nvSpPr>
        <p:spPr>
          <a:xfrm>
            <a:off x="9067138" y="29667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2AF74D47-4FAA-4F38-A5BE-9DAD9E3FEB94}"/>
              </a:ext>
            </a:extLst>
          </p:cNvPr>
          <p:cNvSpPr/>
          <p:nvPr/>
        </p:nvSpPr>
        <p:spPr>
          <a:xfrm>
            <a:off x="5939141" y="29477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2DC9C3A8-047B-402B-BF2D-BD566D8955DC}"/>
              </a:ext>
            </a:extLst>
          </p:cNvPr>
          <p:cNvSpPr/>
          <p:nvPr/>
        </p:nvSpPr>
        <p:spPr>
          <a:xfrm>
            <a:off x="9067138" y="30632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2D17B3C9-67EE-4EC8-987C-CF461FDD9A4E}"/>
              </a:ext>
            </a:extLst>
          </p:cNvPr>
          <p:cNvSpPr/>
          <p:nvPr/>
        </p:nvSpPr>
        <p:spPr>
          <a:xfrm>
            <a:off x="5939141" y="3050463"/>
            <a:ext cx="2838053" cy="124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0AB08B60-05AF-4696-9B8A-D015D1E10FCD}"/>
              </a:ext>
            </a:extLst>
          </p:cNvPr>
          <p:cNvSpPr/>
          <p:nvPr/>
        </p:nvSpPr>
        <p:spPr>
          <a:xfrm>
            <a:off x="9064598" y="31826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9E76B133-D7C7-42D9-B8FF-891CFF565CBE}"/>
              </a:ext>
            </a:extLst>
          </p:cNvPr>
          <p:cNvSpPr/>
          <p:nvPr/>
        </p:nvSpPr>
        <p:spPr>
          <a:xfrm>
            <a:off x="5936601" y="3158327"/>
            <a:ext cx="2838053" cy="133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53C03F7D-407C-459B-B643-DEFD98421361}"/>
              </a:ext>
            </a:extLst>
          </p:cNvPr>
          <p:cNvSpPr/>
          <p:nvPr/>
        </p:nvSpPr>
        <p:spPr>
          <a:xfrm>
            <a:off x="9064598" y="32791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C1B47F9F-D4E0-4FA7-8018-25F0674C39C3}"/>
              </a:ext>
            </a:extLst>
          </p:cNvPr>
          <p:cNvSpPr/>
          <p:nvPr/>
        </p:nvSpPr>
        <p:spPr>
          <a:xfrm>
            <a:off x="5936601" y="327880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D79191B2-2270-430A-B1CD-D598DD5D55FC}"/>
              </a:ext>
            </a:extLst>
          </p:cNvPr>
          <p:cNvSpPr/>
          <p:nvPr/>
        </p:nvSpPr>
        <p:spPr>
          <a:xfrm>
            <a:off x="9064598" y="33934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377EA5-1D2B-437F-B5BB-9CC37715038A}"/>
              </a:ext>
            </a:extLst>
          </p:cNvPr>
          <p:cNvSpPr/>
          <p:nvPr/>
        </p:nvSpPr>
        <p:spPr>
          <a:xfrm>
            <a:off x="5936601" y="3377109"/>
            <a:ext cx="2838053" cy="12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2D39606-927D-4EA2-8C28-221701A303C7}"/>
              </a:ext>
            </a:extLst>
          </p:cNvPr>
          <p:cNvSpPr/>
          <p:nvPr/>
        </p:nvSpPr>
        <p:spPr>
          <a:xfrm>
            <a:off x="9064598" y="34900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004F33F4-C4A1-4CD3-AE52-F235FFA0C10C}"/>
              </a:ext>
            </a:extLst>
          </p:cNvPr>
          <p:cNvSpPr/>
          <p:nvPr/>
        </p:nvSpPr>
        <p:spPr>
          <a:xfrm>
            <a:off x="5936601" y="34896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B18DD34D-3F63-4524-89A1-9D0DD0E05E73}"/>
              </a:ext>
            </a:extLst>
          </p:cNvPr>
          <p:cNvSpPr/>
          <p:nvPr/>
        </p:nvSpPr>
        <p:spPr>
          <a:xfrm>
            <a:off x="9064598" y="35966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487BF2AA-16AF-4A03-B66E-F97B533B87A5}"/>
              </a:ext>
            </a:extLst>
          </p:cNvPr>
          <p:cNvSpPr/>
          <p:nvPr/>
        </p:nvSpPr>
        <p:spPr>
          <a:xfrm>
            <a:off x="5936601" y="3552867"/>
            <a:ext cx="2838053" cy="152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C49558FB-CC2B-467D-8273-531A131F2745}"/>
              </a:ext>
            </a:extLst>
          </p:cNvPr>
          <p:cNvSpPr/>
          <p:nvPr/>
        </p:nvSpPr>
        <p:spPr>
          <a:xfrm>
            <a:off x="9064598" y="36932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390B7823-6FD5-48F1-9344-676BAF127D60}"/>
              </a:ext>
            </a:extLst>
          </p:cNvPr>
          <p:cNvSpPr/>
          <p:nvPr/>
        </p:nvSpPr>
        <p:spPr>
          <a:xfrm>
            <a:off x="5936601" y="3669685"/>
            <a:ext cx="2838053" cy="132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CBFCDE20-4A76-4822-A852-E8A90271EC9D}"/>
              </a:ext>
            </a:extLst>
          </p:cNvPr>
          <p:cNvSpPr/>
          <p:nvPr/>
        </p:nvSpPr>
        <p:spPr>
          <a:xfrm>
            <a:off x="9064598" y="38075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62F79FA9-4FDF-4705-85FC-8EA6B6AB411E}"/>
              </a:ext>
            </a:extLst>
          </p:cNvPr>
          <p:cNvSpPr/>
          <p:nvPr/>
        </p:nvSpPr>
        <p:spPr>
          <a:xfrm>
            <a:off x="5936601" y="3781017"/>
            <a:ext cx="2838053" cy="135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24508DFC-FB52-4499-8D53-619EFD48738B}"/>
              </a:ext>
            </a:extLst>
          </p:cNvPr>
          <p:cNvSpPr/>
          <p:nvPr/>
        </p:nvSpPr>
        <p:spPr>
          <a:xfrm>
            <a:off x="9064598" y="390402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5BD35465-F76E-4805-A2BC-E1D05F296716}"/>
              </a:ext>
            </a:extLst>
          </p:cNvPr>
          <p:cNvSpPr/>
          <p:nvPr/>
        </p:nvSpPr>
        <p:spPr>
          <a:xfrm>
            <a:off x="5936601" y="390364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F374934E-55C8-4638-8B17-4EFF83FE860B}"/>
              </a:ext>
            </a:extLst>
          </p:cNvPr>
          <p:cNvSpPr/>
          <p:nvPr/>
        </p:nvSpPr>
        <p:spPr>
          <a:xfrm>
            <a:off x="9062058" y="39903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5D64900E-B5F9-448D-B531-1D5ED7A3977A}"/>
              </a:ext>
            </a:extLst>
          </p:cNvPr>
          <p:cNvSpPr/>
          <p:nvPr/>
        </p:nvSpPr>
        <p:spPr>
          <a:xfrm>
            <a:off x="5934061" y="399000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7465B641-3939-4B80-809F-B05D14E7F61C}"/>
              </a:ext>
            </a:extLst>
          </p:cNvPr>
          <p:cNvSpPr/>
          <p:nvPr/>
        </p:nvSpPr>
        <p:spPr>
          <a:xfrm>
            <a:off x="9062058" y="40869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57515E34-E194-447F-8C29-A08C0F0A6CD1}"/>
              </a:ext>
            </a:extLst>
          </p:cNvPr>
          <p:cNvSpPr/>
          <p:nvPr/>
        </p:nvSpPr>
        <p:spPr>
          <a:xfrm>
            <a:off x="5934061" y="40865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20AF4E0-F132-4D83-95BF-7853C858A7D5}"/>
              </a:ext>
            </a:extLst>
          </p:cNvPr>
          <p:cNvSpPr/>
          <p:nvPr/>
        </p:nvSpPr>
        <p:spPr>
          <a:xfrm>
            <a:off x="9062058" y="42012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8D58E9D5-E92C-4834-A060-431DF39DD5E7}"/>
              </a:ext>
            </a:extLst>
          </p:cNvPr>
          <p:cNvSpPr/>
          <p:nvPr/>
        </p:nvSpPr>
        <p:spPr>
          <a:xfrm>
            <a:off x="5934061" y="4182119"/>
            <a:ext cx="2838053" cy="128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2CCABA7D-6735-406A-AB82-B784CDE83406}"/>
              </a:ext>
            </a:extLst>
          </p:cNvPr>
          <p:cNvSpPr/>
          <p:nvPr/>
        </p:nvSpPr>
        <p:spPr>
          <a:xfrm>
            <a:off x="9062058" y="429772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D070B574-DF5C-4711-B6B2-61361D29516C}"/>
              </a:ext>
            </a:extLst>
          </p:cNvPr>
          <p:cNvSpPr/>
          <p:nvPr/>
        </p:nvSpPr>
        <p:spPr>
          <a:xfrm>
            <a:off x="5934061" y="4297343"/>
            <a:ext cx="2838053" cy="495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25F5E96-41DE-4093-AEBB-C0FD69CA5119}"/>
              </a:ext>
            </a:extLst>
          </p:cNvPr>
          <p:cNvSpPr txBox="1"/>
          <p:nvPr/>
        </p:nvSpPr>
        <p:spPr>
          <a:xfrm>
            <a:off x="8579796" y="2752928"/>
            <a:ext cx="2375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A</a:t>
            </a:r>
          </a:p>
          <a:p>
            <a:r>
              <a:rPr lang="en-US" sz="400" dirty="0"/>
              <a:t>B</a:t>
            </a:r>
          </a:p>
          <a:p>
            <a:r>
              <a:rPr lang="en-US" sz="400" dirty="0"/>
              <a:t>C</a:t>
            </a:r>
          </a:p>
          <a:p>
            <a:r>
              <a:rPr lang="en-US" sz="400" dirty="0"/>
              <a:t>D</a:t>
            </a:r>
          </a:p>
          <a:p>
            <a:r>
              <a:rPr lang="en-US" sz="400" dirty="0"/>
              <a:t>E</a:t>
            </a:r>
          </a:p>
          <a:p>
            <a:r>
              <a:rPr lang="en-US" sz="400" dirty="0"/>
              <a:t>F</a:t>
            </a:r>
          </a:p>
          <a:p>
            <a:r>
              <a:rPr lang="en-US" sz="400" dirty="0"/>
              <a:t>G</a:t>
            </a:r>
          </a:p>
          <a:p>
            <a:r>
              <a:rPr lang="en-US" sz="400" dirty="0"/>
              <a:t>H</a:t>
            </a:r>
          </a:p>
          <a:p>
            <a:r>
              <a:rPr lang="en-US" sz="400" dirty="0"/>
              <a:t>I</a:t>
            </a:r>
          </a:p>
          <a:p>
            <a:r>
              <a:rPr lang="en-US" sz="400" dirty="0"/>
              <a:t>J</a:t>
            </a:r>
          </a:p>
          <a:p>
            <a:r>
              <a:rPr lang="en-US" sz="400" dirty="0"/>
              <a:t>K</a:t>
            </a:r>
          </a:p>
          <a:p>
            <a:r>
              <a:rPr lang="en-US" sz="400" dirty="0"/>
              <a:t>L</a:t>
            </a:r>
          </a:p>
          <a:p>
            <a:r>
              <a:rPr lang="en-US" sz="400" dirty="0"/>
              <a:t>M</a:t>
            </a:r>
          </a:p>
          <a:p>
            <a:r>
              <a:rPr lang="en-US" sz="400" dirty="0"/>
              <a:t>N</a:t>
            </a:r>
          </a:p>
          <a:p>
            <a:r>
              <a:rPr lang="en-US" sz="400" dirty="0"/>
              <a:t>O</a:t>
            </a:r>
          </a:p>
          <a:p>
            <a:r>
              <a:rPr lang="en-US" sz="400" dirty="0"/>
              <a:t>P</a:t>
            </a:r>
          </a:p>
          <a:p>
            <a:r>
              <a:rPr lang="en-US" sz="400" dirty="0"/>
              <a:t>Q</a:t>
            </a:r>
          </a:p>
          <a:p>
            <a:r>
              <a:rPr lang="en-US" sz="400" dirty="0"/>
              <a:t>R</a:t>
            </a:r>
          </a:p>
          <a:p>
            <a:r>
              <a:rPr lang="en-US" sz="400" dirty="0"/>
              <a:t>S</a:t>
            </a:r>
          </a:p>
          <a:p>
            <a:r>
              <a:rPr lang="en-US" sz="400" dirty="0"/>
              <a:t>T</a:t>
            </a:r>
          </a:p>
          <a:p>
            <a:r>
              <a:rPr lang="en-US" sz="400" dirty="0"/>
              <a:t>U</a:t>
            </a:r>
          </a:p>
          <a:p>
            <a:r>
              <a:rPr lang="en-US" sz="400" dirty="0"/>
              <a:t>V</a:t>
            </a:r>
          </a:p>
          <a:p>
            <a:r>
              <a:rPr lang="en-US" sz="400" dirty="0"/>
              <a:t>W</a:t>
            </a:r>
          </a:p>
          <a:p>
            <a:r>
              <a:rPr lang="en-US" sz="400" dirty="0"/>
              <a:t>X</a:t>
            </a:r>
          </a:p>
          <a:p>
            <a:r>
              <a:rPr lang="en-US" sz="400" dirty="0"/>
              <a:t>Y</a:t>
            </a:r>
          </a:p>
          <a:p>
            <a:r>
              <a:rPr lang="en-US" sz="400" dirty="0"/>
              <a:t>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403A14E-B2B3-4B7B-A97B-4398E11D25B1}"/>
              </a:ext>
            </a:extLst>
          </p:cNvPr>
          <p:cNvSpPr/>
          <p:nvPr/>
        </p:nvSpPr>
        <p:spPr>
          <a:xfrm>
            <a:off x="8734760" y="1712640"/>
            <a:ext cx="1070043" cy="3627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3BCEE21-87D1-40E6-AA94-CC2723F48182}"/>
              </a:ext>
            </a:extLst>
          </p:cNvPr>
          <p:cNvSpPr/>
          <p:nvPr/>
        </p:nvSpPr>
        <p:spPr>
          <a:xfrm>
            <a:off x="297607" y="1839016"/>
            <a:ext cx="5676562" cy="3027668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297606" y="1878510"/>
            <a:ext cx="587909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99"/>
                </a:solidFill>
              </a:rPr>
              <a:t>1. Print: "Think of a random word"</a:t>
            </a:r>
          </a:p>
          <a:p>
            <a:r>
              <a:rPr lang="en-US" dirty="0">
                <a:solidFill>
                  <a:srgbClr val="003399"/>
                </a:solidFill>
              </a:rPr>
              <a:t>2. While we haven’t found the word: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a. Pick the middle word in the dictionary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b. Ask: </a:t>
            </a:r>
            <a:r>
              <a:rPr lang="en-US" dirty="0">
                <a:solidFill>
                  <a:srgbClr val="00B050"/>
                </a:solidFill>
              </a:rPr>
              <a:t>“Does your word come before or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          after that word?”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c. If their </a:t>
            </a:r>
            <a:r>
              <a:rPr lang="en-US" dirty="0">
                <a:solidFill>
                  <a:srgbClr val="00B050"/>
                </a:solidFill>
              </a:rPr>
              <a:t>word comes before</a:t>
            </a:r>
            <a:r>
              <a:rPr lang="en-US" dirty="0">
                <a:solidFill>
                  <a:srgbClr val="003399"/>
                </a:solidFill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throw away    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the 2</a:t>
            </a:r>
            <a:r>
              <a:rPr lang="en-US" baseline="30000" dirty="0">
                <a:solidFill>
                  <a:srgbClr val="00B050"/>
                </a:solidFill>
              </a:rPr>
              <a:t>nd</a:t>
            </a:r>
            <a:r>
              <a:rPr lang="en-US" dirty="0">
                <a:solidFill>
                  <a:srgbClr val="00B050"/>
                </a:solidFill>
              </a:rPr>
              <a:t> half</a:t>
            </a:r>
            <a:r>
              <a:rPr lang="en-US" dirty="0">
                <a:solidFill>
                  <a:srgbClr val="003399"/>
                </a:solidFill>
              </a:rPr>
              <a:t> of the dictionary 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d. If their </a:t>
            </a:r>
            <a:r>
              <a:rPr lang="en-US" dirty="0">
                <a:solidFill>
                  <a:srgbClr val="00B050"/>
                </a:solidFill>
              </a:rPr>
              <a:t>word comes after</a:t>
            </a:r>
            <a:r>
              <a:rPr lang="en-US" dirty="0">
                <a:solidFill>
                  <a:srgbClr val="003399"/>
                </a:solidFill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throw away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the 1</a:t>
            </a:r>
            <a:r>
              <a:rPr lang="en-US" baseline="30000" dirty="0">
                <a:solidFill>
                  <a:srgbClr val="00B050"/>
                </a:solidFill>
              </a:rPr>
              <a:t>st</a:t>
            </a:r>
            <a:r>
              <a:rPr lang="en-US" dirty="0">
                <a:solidFill>
                  <a:srgbClr val="00B050"/>
                </a:solidFill>
              </a:rPr>
              <a:t> half</a:t>
            </a:r>
            <a:r>
              <a:rPr lang="en-US" dirty="0">
                <a:solidFill>
                  <a:srgbClr val="003399"/>
                </a:solidFill>
              </a:rPr>
              <a:t> of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35823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36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" fill="hold">
                      <p:stCondLst>
                        <p:cond delay="0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7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8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6" fill="hold">
                      <p:stCondLst>
                        <p:cond delay="0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9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213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4" fill="hold">
                      <p:stCondLst>
                        <p:cond delay="0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220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1" fill="hold">
                      <p:stCondLst>
                        <p:cond delay="0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234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5" fill="hold">
                      <p:stCondLst>
                        <p:cond delay="0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241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248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9" fill="hold">
                      <p:stCondLst>
                        <p:cond delay="0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5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55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6" fill="hold">
                      <p:stCondLst>
                        <p:cond delay="0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262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3" fill="hold">
                      <p:stCondLst>
                        <p:cond delay="0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</p:childTnLst>
        </p:cTn>
      </p:par>
    </p:tnLst>
    <p:bldLst>
      <p:bldP spid="140291" grpId="0"/>
      <p:bldP spid="140299" grpId="0"/>
      <p:bldP spid="140299" grpId="1"/>
      <p:bldP spid="6" grpId="0"/>
      <p:bldP spid="4" grpId="0"/>
      <p:bldP spid="5" grpId="0" animBg="1"/>
      <p:bldP spid="7" grpId="0" animBg="1"/>
      <p:bldP spid="14029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sz="3600" dirty="0"/>
              <a:t>Binary Search: How Many Guesses?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5913" y="1704975"/>
            <a:ext cx="3025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the worst case, we must keep halving our search area until it contains just a single word – our word!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730375" y="966788"/>
            <a:ext cx="5513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 keep on dividing our search area in half until we finally arrive at our word.</a:t>
            </a:r>
          </a:p>
        </p:txBody>
      </p:sp>
      <p:pic>
        <p:nvPicPr>
          <p:cNvPr id="142371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992313"/>
            <a:ext cx="5378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72" name="Rectangle 36"/>
          <p:cNvSpPr>
            <a:spLocks noChangeArrowheads="1"/>
          </p:cNvSpPr>
          <p:nvPr/>
        </p:nvSpPr>
        <p:spPr bwMode="auto">
          <a:xfrm>
            <a:off x="6345238" y="1809750"/>
            <a:ext cx="2798762" cy="4914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3446463" y="1627188"/>
            <a:ext cx="1639887" cy="5022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Rectangle 38"/>
          <p:cNvSpPr>
            <a:spLocks noChangeArrowheads="1"/>
          </p:cNvSpPr>
          <p:nvPr/>
        </p:nvSpPr>
        <p:spPr bwMode="auto">
          <a:xfrm>
            <a:off x="4975225" y="4025900"/>
            <a:ext cx="1639888" cy="262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4927600" y="1654175"/>
            <a:ext cx="1639888" cy="144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Rectangle 40"/>
          <p:cNvSpPr>
            <a:spLocks noChangeArrowheads="1"/>
          </p:cNvSpPr>
          <p:nvPr/>
        </p:nvSpPr>
        <p:spPr bwMode="auto">
          <a:xfrm>
            <a:off x="4935538" y="3598863"/>
            <a:ext cx="1639887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916488" y="28733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Rectangle 42"/>
          <p:cNvSpPr>
            <a:spLocks noChangeArrowheads="1"/>
          </p:cNvSpPr>
          <p:nvPr/>
        </p:nvSpPr>
        <p:spPr bwMode="auto">
          <a:xfrm>
            <a:off x="4951413" y="34067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585913" y="43545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235200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797175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465513" y="43513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4986338" y="4348163"/>
            <a:ext cx="323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It would take 4 steps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947738" y="43545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373063" y="4987411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Ok, what if our dictionary had </a:t>
            </a:r>
            <a:r>
              <a:rPr lang="en-US" dirty="0">
                <a:solidFill>
                  <a:srgbClr val="6600CC"/>
                </a:solidFill>
              </a:rPr>
              <a:t>131,072 </a:t>
            </a:r>
            <a:r>
              <a:rPr lang="en-US" dirty="0"/>
              <a:t>words?</a:t>
            </a:r>
          </a:p>
        </p:txBody>
      </p:sp>
      <p:sp>
        <p:nvSpPr>
          <p:cNvPr id="142354" name="Text Box 18"/>
          <p:cNvSpPr txBox="1">
            <a:spLocks noChangeArrowheads="1"/>
          </p:cNvSpPr>
          <p:nvPr/>
        </p:nvSpPr>
        <p:spPr bwMode="auto">
          <a:xfrm>
            <a:off x="553233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512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6001658" y="5491699"/>
            <a:ext cx="60785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256</a:t>
            </a: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646629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128</a:t>
            </a: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6928472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64</a:t>
            </a: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2376658" y="5990985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It would take just 17 steps!!! WOW!</a:t>
            </a: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4951526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1024</a:t>
            </a:r>
          </a:p>
        </p:txBody>
      </p:sp>
      <p:sp>
        <p:nvSpPr>
          <p:cNvPr id="142360" name="Text Box 24"/>
          <p:cNvSpPr txBox="1">
            <a:spLocks noChangeArrowheads="1"/>
          </p:cNvSpPr>
          <p:nvPr/>
        </p:nvSpPr>
        <p:spPr bwMode="auto">
          <a:xfrm>
            <a:off x="432869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2048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50838" y="3463925"/>
            <a:ext cx="8428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If our dictionary had </a:t>
            </a:r>
            <a:r>
              <a:rPr lang="en-US" dirty="0">
                <a:solidFill>
                  <a:srgbClr val="6600CC"/>
                </a:solidFill>
              </a:rPr>
              <a:t>16</a:t>
            </a:r>
            <a:r>
              <a:rPr lang="en-US" dirty="0"/>
              <a:t> words, how many times would we </a:t>
            </a:r>
            <a:br>
              <a:rPr lang="en-US" dirty="0"/>
            </a:br>
            <a:r>
              <a:rPr lang="en-US" dirty="0"/>
              <a:t>need to halve it until we have just one word left?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787996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8143199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40159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718087" y="5491699"/>
            <a:ext cx="288862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578916" y="5491699"/>
            <a:ext cx="429926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253047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639006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32768</a:t>
            </a: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399277" y="5491699"/>
            <a:ext cx="85311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16384</a:t>
            </a: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3119350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8192</a:t>
            </a: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372027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4096</a:t>
            </a: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856369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65536</a:t>
            </a: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20902" y="5491699"/>
            <a:ext cx="95731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131072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1" grpId="0"/>
      <p:bldP spid="142372" grpId="0" animBg="1"/>
      <p:bldP spid="142373" grpId="0" animBg="1"/>
      <p:bldP spid="142374" grpId="0" animBg="1"/>
      <p:bldP spid="142375" grpId="0" animBg="1"/>
      <p:bldP spid="142376" grpId="0" animBg="1"/>
      <p:bldP spid="142377" grpId="0" animBg="1"/>
      <p:bldP spid="142378" grpId="0" animBg="1"/>
      <p:bldP spid="142345" grpId="0"/>
      <p:bldP spid="142346" grpId="0"/>
      <p:bldP spid="142347" grpId="0"/>
      <p:bldP spid="142348" grpId="0"/>
      <p:bldP spid="142351" grpId="0"/>
      <p:bldP spid="142352" grpId="0"/>
      <p:bldP spid="142353" grpId="0"/>
      <p:bldP spid="142354" grpId="0"/>
      <p:bldP spid="142355" grpId="0"/>
      <p:bldP spid="142356" grpId="0"/>
      <p:bldP spid="142357" grpId="0"/>
      <p:bldP spid="142358" grpId="0"/>
      <p:bldP spid="142359" grpId="0"/>
      <p:bldP spid="142360" grpId="0"/>
      <p:bldP spid="14234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AFFD5"/>
        </a:solidFill>
      </a:spPr>
      <a:bodyPr rtlCol="0" anchor="ctr"/>
      <a:lstStyle>
        <a:defPPr algn="ctr">
          <a:defRPr dirty="0" smtClean="0">
            <a:solidFill>
              <a:srgbClr val="00666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71507</TotalTime>
  <Words>4674</Words>
  <Application>Microsoft Office PowerPoint</Application>
  <PresentationFormat>On-screen Show (4:3)</PresentationFormat>
  <Paragraphs>945</Paragraphs>
  <Slides>39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Comic Sans MS</vt:lpstr>
      <vt:lpstr>Consolas</vt:lpstr>
      <vt:lpstr>Courier New</vt:lpstr>
      <vt:lpstr>Impact</vt:lpstr>
      <vt:lpstr>Times New Roman</vt:lpstr>
      <vt:lpstr>Default Design</vt:lpstr>
      <vt:lpstr>PowerPoint Presentation</vt:lpstr>
      <vt:lpstr>What You’ll Learn in DSs</vt:lpstr>
      <vt:lpstr>Official Class Website</vt:lpstr>
      <vt:lpstr>PowerPoint Presentation</vt:lpstr>
      <vt:lpstr>What is an Algorithm</vt:lpstr>
      <vt:lpstr>Algorithm Comparison “Guess My Word”</vt:lpstr>
      <vt:lpstr>Algorithm #1: Linear Search</vt:lpstr>
      <vt:lpstr>Algorithm #2: Binary Search</vt:lpstr>
      <vt:lpstr>Binary Search: How Many Guesses?</vt:lpstr>
      <vt:lpstr>Wow! That’s Significant!</vt:lpstr>
      <vt:lpstr>And now for a fun game!</vt:lpstr>
      <vt:lpstr>Data Structures</vt:lpstr>
      <vt:lpstr>A Data Structure For DNA</vt:lpstr>
      <vt:lpstr>A Data Structure For DNA</vt:lpstr>
      <vt:lpstr>A Data Structure For DNA</vt:lpstr>
      <vt:lpstr>A Data Structure For DNA</vt:lpstr>
      <vt:lpstr>A Better Data Structure for DNA</vt:lpstr>
      <vt:lpstr>A Trie for DNA</vt:lpstr>
      <vt:lpstr>PowerPoint Presentation</vt:lpstr>
      <vt:lpstr>A Trie for DNA</vt:lpstr>
      <vt:lpstr>PowerPoint Presentation</vt:lpstr>
      <vt:lpstr>A Trie for DNA</vt:lpstr>
      <vt:lpstr>A Trie for DNA</vt:lpstr>
      <vt:lpstr>Sorted Array vs. Trie</vt:lpstr>
      <vt:lpstr>Data Structures</vt:lpstr>
      <vt:lpstr>Data Structures + Algorithms = Confusion!</vt:lpstr>
      <vt:lpstr>PowerPoint Presentation</vt:lpstr>
      <vt:lpstr>PowerPoint Presentation</vt:lpstr>
      <vt:lpstr>PowerPoint Presentation</vt:lpstr>
      <vt:lpstr>PowerPoint Presentation</vt:lpstr>
      <vt:lpstr>What is Object Oriented Programming?</vt:lpstr>
      <vt:lpstr>PowerPoint Presentation</vt:lpstr>
      <vt:lpstr>C++ Class Review</vt:lpstr>
      <vt:lpstr>Defining a New Class</vt:lpstr>
      <vt:lpstr>Using a New Class</vt:lpstr>
      <vt:lpstr>Using a New Class</vt:lpstr>
      <vt:lpstr>Other Details</vt:lpstr>
      <vt:lpstr>Other Details</vt:lpstr>
      <vt:lpstr>That's It For Today!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Microsoft account</cp:lastModifiedBy>
  <cp:revision>2490</cp:revision>
  <dcterms:created xsi:type="dcterms:W3CDTF">2003-01-04T20:10:16Z</dcterms:created>
  <dcterms:modified xsi:type="dcterms:W3CDTF">2024-01-20T12:48:30Z</dcterms:modified>
</cp:coreProperties>
</file>